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33"/>
  </p:notesMasterIdLst>
  <p:sldIdLst>
    <p:sldId id="256" r:id="rId2"/>
    <p:sldId id="332" r:id="rId3"/>
    <p:sldId id="334" r:id="rId4"/>
    <p:sldId id="347" r:id="rId5"/>
    <p:sldId id="328" r:id="rId6"/>
    <p:sldId id="329" r:id="rId7"/>
    <p:sldId id="341" r:id="rId8"/>
    <p:sldId id="346" r:id="rId9"/>
    <p:sldId id="340" r:id="rId10"/>
    <p:sldId id="363" r:id="rId11"/>
    <p:sldId id="364" r:id="rId12"/>
    <p:sldId id="365" r:id="rId13"/>
    <p:sldId id="366" r:id="rId14"/>
    <p:sldId id="348" r:id="rId15"/>
    <p:sldId id="349" r:id="rId16"/>
    <p:sldId id="350" r:id="rId17"/>
    <p:sldId id="337" r:id="rId18"/>
    <p:sldId id="351" r:id="rId19"/>
    <p:sldId id="352" r:id="rId20"/>
    <p:sldId id="353" r:id="rId21"/>
    <p:sldId id="355" r:id="rId22"/>
    <p:sldId id="354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7" r:id="rId31"/>
    <p:sldId id="36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8000"/>
    <a:srgbClr val="7030A0"/>
    <a:srgbClr val="FF0066"/>
    <a:srgbClr val="FF9900"/>
    <a:srgbClr val="FFFF99"/>
    <a:srgbClr val="40ED33"/>
    <a:srgbClr val="FF6600"/>
    <a:srgbClr val="0218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0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50" y="-240"/>
      </p:cViewPr>
      <p:guideLst>
        <p:guide orient="horz" pos="4200"/>
        <p:guide pos="3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0612E5-3B07-4A38-B491-82BC57C4B90A}" type="datetimeFigureOut">
              <a:rPr lang="ru-RU"/>
              <a:pPr>
                <a:defRPr/>
              </a:pPr>
              <a:t>26.04.2011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E35977-D07C-4F75-ABA7-7E678A5F1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77AF27-DBB0-4201-B180-6FBA8123753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5D979-0C96-4A08-8515-63EF067BEEB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F9A171-28DE-4CF4-A186-C50DB96C23C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2BB9D-DF82-4C68-BD3F-DB1828EC307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-34925" y="3786188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3857625"/>
            <a:ext cx="224948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3857625"/>
            <a:ext cx="678497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6477000" cy="1828800"/>
          </a:xfrm>
        </p:spPr>
        <p:txBody>
          <a:bodyPr anchor="t">
            <a:normAutofit/>
          </a:bodyPr>
          <a:lstStyle>
            <a:lvl1pPr>
              <a:defRPr sz="5400" cap="all" baseline="0">
                <a:solidFill>
                  <a:schemeClr val="accent3"/>
                </a:solidFill>
                <a:latin typeface="Mistral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38400" y="3857628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4B9E-CA55-4F3B-A269-1065B71CD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82890-43A5-4FB9-AFD1-1390B60BC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8C319B-581D-4545-98F3-7E0697032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ED1D4E-2E2D-4C63-8018-DAF23EB8B39E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A0A02A-E6F8-4951-B6D9-41703B08A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F8A41A0-2556-4F03-B86D-B88C678AF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6E58D9-DBC1-468D-8499-A390B8EB0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93C7DE3-1547-443D-9965-C0C229592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321B5B-1BDA-4791-8CE7-25F162BC8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C8C86DC-BE32-47D2-853A-262C28BFE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34A1E3C-419C-42FC-8D55-E7D78BD0517A}" type="slidenum">
              <a:rPr lang="en-US"/>
              <a:pPr>
                <a:defRPr/>
              </a:pPr>
              <a:t>‹#›</a:t>
            </a:fld>
            <a:endParaRPr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FEB80A"/>
          </a:solidFill>
          <a:latin typeface="Mistral" pitchFamily="66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EB80A"/>
          </a:solidFill>
          <a:latin typeface="Mistral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EB80A"/>
          </a:solidFill>
          <a:latin typeface="Mistral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EB80A"/>
          </a:solidFill>
          <a:latin typeface="Mistral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FEB80A"/>
          </a:solidFill>
          <a:latin typeface="Mistral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FEB80A"/>
          </a:solidFill>
          <a:latin typeface="Mistral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FEB80A"/>
          </a:solidFill>
          <a:latin typeface="Mistral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FEB80A"/>
          </a:solidFill>
          <a:latin typeface="Mistral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FEB80A"/>
          </a:solidFill>
          <a:latin typeface="Mistral" pitchFamily="66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FEB80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00ADD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etstvo2030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mass.ru/pages/1/#Schoo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7750" y="1698625"/>
            <a:ext cx="5889625" cy="17462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DEE9F0"/>
                </a:solidFill>
                <a:latin typeface="Cambria"/>
                <a:cs typeface="Cambria"/>
              </a:rPr>
              <a:t>Вызовы современному российскому обществу и школе со стороны детства</a:t>
            </a:r>
            <a:endParaRPr lang="ru-RU" sz="3200" dirty="0">
              <a:solidFill>
                <a:srgbClr val="DEE9F0"/>
              </a:solidFill>
              <a:latin typeface="Cambria"/>
              <a:cs typeface="Cambr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938" y="5216525"/>
            <a:ext cx="39354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Calibri" pitchFamily="34" charset="0"/>
              </a:rPr>
              <a:t>Реализация</a:t>
            </a:r>
            <a:r>
              <a:rPr lang="ru-RU" sz="1400" b="1" dirty="0" smtClean="0">
                <a:latin typeface="Calibri" pitchFamily="34" charset="0"/>
              </a:rPr>
              <a:t> форсайта «Детство 2030:</a:t>
            </a:r>
            <a:endParaRPr lang="ru-RU" sz="1400" b="1" dirty="0"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Calibri" pitchFamily="34" charset="0"/>
              </a:rPr>
              <a:t>Международная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Методологическая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Ассоциация </a:t>
            </a:r>
          </a:p>
        </p:txBody>
      </p:sp>
      <p:sp>
        <p:nvSpPr>
          <p:cNvPr id="13316" name="Прямоугольник 7"/>
          <p:cNvSpPr>
            <a:spLocks noChangeArrowheads="1"/>
          </p:cNvSpPr>
          <p:nvPr/>
        </p:nvSpPr>
        <p:spPr bwMode="auto">
          <a:xfrm>
            <a:off x="261938" y="4703763"/>
            <a:ext cx="8143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Заказчик</a:t>
            </a:r>
            <a:r>
              <a:rPr lang="ru-RU" sz="1400" b="1" dirty="0" smtClean="0">
                <a:latin typeface="Calibri" pitchFamily="34" charset="0"/>
              </a:rPr>
              <a:t> форсайта «Детство 2030»: </a:t>
            </a:r>
            <a:endParaRPr lang="ru-RU" sz="1400" b="1" dirty="0">
              <a:latin typeface="Calibri" pitchFamily="34" charset="0"/>
            </a:endParaRPr>
          </a:p>
          <a:p>
            <a:r>
              <a:rPr lang="ru-RU" sz="1400" dirty="0">
                <a:latin typeface="Calibri" pitchFamily="34" charset="0"/>
              </a:rPr>
              <a:t>Благотворительный фонд поддержки молодежных инициатив «Мое Поколение»</a:t>
            </a:r>
          </a:p>
        </p:txBody>
      </p:sp>
      <p:sp>
        <p:nvSpPr>
          <p:cNvPr id="13317" name="Прямоугольник 10"/>
          <p:cNvSpPr>
            <a:spLocks noChangeArrowheads="1"/>
          </p:cNvSpPr>
          <p:nvPr/>
        </p:nvSpPr>
        <p:spPr bwMode="auto">
          <a:xfrm>
            <a:off x="2444750" y="4000500"/>
            <a:ext cx="669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По материалам Форсайта «Детство 2030»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247650" y="5688013"/>
            <a:ext cx="31203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Партнеры</a:t>
            </a:r>
            <a:r>
              <a:rPr lang="ru-RU" sz="1400" b="1" dirty="0" smtClean="0">
                <a:latin typeface="Calibri" pitchFamily="34" charset="0"/>
              </a:rPr>
              <a:t> форсайта «Детство 2030:</a:t>
            </a:r>
          </a:p>
          <a:p>
            <a:r>
              <a:rPr lang="ru-RU" sz="1400" dirty="0" smtClean="0">
                <a:latin typeface="Calibri" pitchFamily="34" charset="0"/>
              </a:rPr>
              <a:t>Фонд </a:t>
            </a:r>
            <a:r>
              <a:rPr lang="ru-RU" sz="1400" dirty="0">
                <a:latin typeface="Calibri" pitchFamily="34" charset="0"/>
              </a:rPr>
              <a:t>«Добрые игры» </a:t>
            </a:r>
          </a:p>
          <a:p>
            <a:r>
              <a:rPr lang="ru-RU" sz="1400" dirty="0">
                <a:latin typeface="Calibri" pitchFamily="34" charset="0"/>
              </a:rPr>
              <a:t>Проект «Смешарики»</a:t>
            </a:r>
          </a:p>
          <a:p>
            <a:r>
              <a:rPr lang="ru-RU" sz="1400" dirty="0">
                <a:latin typeface="Calibri" pitchFamily="34" charset="0"/>
              </a:rPr>
              <a:t>Школа Управления «СКОЛКОВО»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10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sz="3600" b="1" cap="small" dirty="0" smtClean="0">
                <a:latin typeface="Calibri"/>
                <a:cs typeface="Calibri"/>
              </a:rPr>
              <a:t>Образование сегодня</a:t>
            </a:r>
            <a:endParaRPr lang="en-US" sz="3600" b="1" cap="small" dirty="0">
              <a:latin typeface="Calibri"/>
              <a:cs typeface="Calibri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82102" cy="174942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rgbClr val="FFFFFF"/>
                </a:solidFill>
              </a:rPr>
              <a:t>Идея Образования в обществе не обсуждается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FFFF"/>
                </a:solidFill>
              </a:rPr>
              <a:t>Обсуждаются сложившиеся институты (Школа, ВУЗы, Университеты и т.д.)</a:t>
            </a:r>
          </a:p>
          <a:p>
            <a:pPr>
              <a:buFontTx/>
              <a:buChar char="-"/>
            </a:pPr>
            <a:endParaRPr lang="ru-RU" sz="1000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FFFF"/>
                </a:solidFill>
              </a:rPr>
              <a:t>ОСНОВНОЙ МИРОВОЙ ТРЕНД: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8500" y="635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98488" y="3706814"/>
            <a:ext cx="8466138" cy="177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19088" indent="-315913">
              <a:spcBef>
                <a:spcPts val="700"/>
              </a:spcBef>
              <a:buClrTx/>
              <a:buSzTx/>
              <a:buFontTx/>
              <a:buNone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sz="2400" dirty="0" smtClean="0">
                <a:solidFill>
                  <a:srgbClr val="FFD320"/>
                </a:solidFill>
                <a:latin typeface="Calibri" pitchFamily="-106" charset="0"/>
                <a:ea typeface="Arial Unicode MS" pitchFamily="-106" charset="0"/>
                <a:cs typeface="Arial Unicode MS" pitchFamily="-106" charset="0"/>
              </a:rPr>
              <a:t>ОБРАЗОВАНИЕ</a:t>
            </a:r>
            <a:r>
              <a:rPr lang="ru-RU" sz="2400" dirty="0" smtClean="0">
                <a:solidFill>
                  <a:srgbClr val="FFC000"/>
                </a:solidFill>
                <a:latin typeface="Calibri" pitchFamily="-106" charset="0"/>
                <a:ea typeface="Arial Unicode MS" pitchFamily="-106" charset="0"/>
                <a:cs typeface="Arial Unicode MS" pitchFamily="-106" charset="0"/>
              </a:rPr>
              <a:t>  </a:t>
            </a:r>
            <a:r>
              <a:rPr lang="ru-RU" sz="2400" dirty="0">
                <a:solidFill>
                  <a:srgbClr val="FFC000"/>
                </a:solidFill>
                <a:latin typeface="Calibri" pitchFamily="-106" charset="0"/>
                <a:ea typeface="Arial Unicode MS" pitchFamily="-106" charset="0"/>
                <a:cs typeface="Arial Unicode MS" pitchFamily="-106" charset="0"/>
              </a:rPr>
              <a:t>				</a:t>
            </a:r>
            <a:r>
              <a:rPr lang="ru-RU" sz="2400" dirty="0" smtClean="0">
                <a:solidFill>
                  <a:srgbClr val="FFC000"/>
                </a:solidFill>
                <a:latin typeface="Calibri" pitchFamily="-106" charset="0"/>
                <a:ea typeface="Calibri" pitchFamily="-106" charset="0"/>
                <a:cs typeface="Calibri" pitchFamily="-106" charset="0"/>
              </a:rPr>
              <a:t>ОСНАЩЕНИЕ</a:t>
            </a:r>
          </a:p>
          <a:p>
            <a:pPr marL="319088" indent="-315913">
              <a:spcBef>
                <a:spcPts val="700"/>
              </a:spcBef>
              <a:buClrTx/>
              <a:buSzTx/>
              <a:buFontTx/>
              <a:buNone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sz="2400" dirty="0" smtClean="0">
                <a:solidFill>
                  <a:srgbClr val="FFC000"/>
                </a:solidFill>
                <a:latin typeface="Calibri" pitchFamily="-106" charset="0"/>
                <a:ea typeface="Calibri" pitchFamily="-106" charset="0"/>
                <a:cs typeface="Calibri" pitchFamily="-106" charset="0"/>
              </a:rPr>
              <a:t>ОБРАЗОВАНИЕ 				ОСВОЕНИЕ ВСЕГО</a:t>
            </a:r>
          </a:p>
          <a:p>
            <a:pPr marL="319088" indent="-315913">
              <a:spcBef>
                <a:spcPts val="700"/>
              </a:spcBef>
              <a:buClrTx/>
              <a:buSzTx/>
              <a:buFontTx/>
              <a:buNone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sz="2400" dirty="0" smtClean="0">
                <a:solidFill>
                  <a:srgbClr val="FFC000"/>
                </a:solidFill>
                <a:latin typeface="Calibri" pitchFamily="-106" charset="0"/>
                <a:ea typeface="Calibri" pitchFamily="-106" charset="0"/>
                <a:cs typeface="Calibri" pitchFamily="-106" charset="0"/>
              </a:rPr>
              <a:t>ОБРАЗОВАНИЕ				НОВЫЕ НАПРАВЛЕНИЯ</a:t>
            </a:r>
            <a:endParaRPr lang="ru-RU" sz="2400" dirty="0" smtClean="0">
              <a:solidFill>
                <a:srgbClr val="FFC000"/>
              </a:solidFill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319088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sz="2400" b="1" dirty="0" smtClean="0">
                <a:solidFill>
                  <a:srgbClr val="FFFFFF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	</a:t>
            </a:r>
            <a:endParaRPr lang="ru-RU" sz="6000" dirty="0">
              <a:solidFill>
                <a:srgbClr val="FFC000"/>
              </a:solidFill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2732088" y="3848100"/>
            <a:ext cx="1260475" cy="179388"/>
          </a:xfrm>
          <a:prstGeom prst="rightArrow">
            <a:avLst>
              <a:gd name="adj1" fmla="val 50000"/>
              <a:gd name="adj2" fmla="val 175663"/>
            </a:avLst>
          </a:prstGeom>
          <a:solidFill>
            <a:srgbClr val="FFD32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2725738" y="4302125"/>
            <a:ext cx="1260475" cy="179388"/>
          </a:xfrm>
          <a:prstGeom prst="rightArrow">
            <a:avLst>
              <a:gd name="adj1" fmla="val 50000"/>
              <a:gd name="adj2" fmla="val 175663"/>
            </a:avLst>
          </a:prstGeom>
          <a:solidFill>
            <a:srgbClr val="FFD32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2725738" y="4762500"/>
            <a:ext cx="1260475" cy="179388"/>
          </a:xfrm>
          <a:prstGeom prst="rightArrow">
            <a:avLst>
              <a:gd name="adj1" fmla="val 50000"/>
              <a:gd name="adj2" fmla="val 175663"/>
            </a:avLst>
          </a:prstGeom>
          <a:solidFill>
            <a:srgbClr val="FFD32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11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sz="3600" b="1" cap="small" dirty="0" smtClean="0">
                <a:latin typeface="Calibri"/>
                <a:cs typeface="Calibri"/>
              </a:rPr>
              <a:t>Образование сегодня</a:t>
            </a:r>
            <a:endParaRPr lang="en-US" sz="3600" b="1" cap="small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8500" y="635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98488" y="1627188"/>
            <a:ext cx="8466138" cy="315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19088" indent="-315913">
              <a:spcBef>
                <a:spcPts val="700"/>
              </a:spcBef>
              <a:buClrTx/>
              <a:buSzTx/>
              <a:buFontTx/>
              <a:buNone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sz="2900" b="1" dirty="0" smtClean="0">
                <a:solidFill>
                  <a:srgbClr val="FFD320"/>
                </a:solidFill>
                <a:latin typeface="Calibri" pitchFamily="-106" charset="0"/>
                <a:ea typeface="Arial Unicode MS" pitchFamily="-106" charset="0"/>
                <a:cs typeface="Arial Unicode MS" pitchFamily="-106" charset="0"/>
              </a:rPr>
              <a:t>ОБРАЗОВАНИЕ</a:t>
            </a:r>
            <a:r>
              <a:rPr lang="ru-RU" sz="2900" b="1" dirty="0" smtClean="0">
                <a:solidFill>
                  <a:srgbClr val="FFC000"/>
                </a:solidFill>
                <a:latin typeface="Calibri" pitchFamily="-106" charset="0"/>
                <a:ea typeface="Arial Unicode MS" pitchFamily="-106" charset="0"/>
                <a:cs typeface="Arial Unicode MS" pitchFamily="-106" charset="0"/>
              </a:rPr>
              <a:t>  </a:t>
            </a:r>
            <a:r>
              <a:rPr lang="ru-RU" sz="2900" b="1" dirty="0">
                <a:solidFill>
                  <a:srgbClr val="FFC000"/>
                </a:solidFill>
                <a:latin typeface="Calibri" pitchFamily="-106" charset="0"/>
                <a:ea typeface="Arial Unicode MS" pitchFamily="-106" charset="0"/>
                <a:cs typeface="Arial Unicode MS" pitchFamily="-106" charset="0"/>
              </a:rPr>
              <a:t>				</a:t>
            </a:r>
            <a:r>
              <a:rPr lang="ru-RU" sz="2900" b="1" dirty="0" smtClean="0">
                <a:solidFill>
                  <a:srgbClr val="FFC000"/>
                </a:solidFill>
                <a:latin typeface="Calibri" pitchFamily="-106" charset="0"/>
                <a:ea typeface="Calibri" pitchFamily="-106" charset="0"/>
                <a:cs typeface="Calibri" pitchFamily="-106" charset="0"/>
              </a:rPr>
              <a:t>ОСНАЩЕНИЕ</a:t>
            </a:r>
            <a:endParaRPr lang="ru-RU" sz="2900" b="1" dirty="0" smtClean="0">
              <a:solidFill>
                <a:srgbClr val="FFC000"/>
              </a:solidFill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319088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sz="2400" b="1" dirty="0" smtClean="0">
                <a:solidFill>
                  <a:srgbClr val="FFFFFF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	</a:t>
            </a:r>
          </a:p>
          <a:p>
            <a:pPr marL="319088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sz="2400" dirty="0" smtClean="0">
                <a:solidFill>
                  <a:srgbClr val="FFFFFF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	Переход </a:t>
            </a:r>
            <a:r>
              <a:rPr lang="ru-RU" sz="2400" dirty="0">
                <a:solidFill>
                  <a:srgbClr val="FFFFFF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от институционального к инструментальному образованию</a:t>
            </a:r>
            <a:r>
              <a:rPr lang="ru-RU" sz="2400" dirty="0" smtClean="0">
                <a:solidFill>
                  <a:srgbClr val="FFFFFF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. Образование замещается на:</a:t>
            </a:r>
          </a:p>
          <a:p>
            <a:pPr marL="319088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endParaRPr lang="ru-RU" sz="2400" b="1" dirty="0" smtClean="0">
              <a:solidFill>
                <a:srgbClr val="FFFFFF"/>
              </a:solidFill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1060450" lvl="1" indent="-600075">
              <a:spcBef>
                <a:spcPts val="700"/>
              </a:spcBef>
              <a:buFont typeface="Times New Roman" pitchFamily="-106" charset="0"/>
              <a:buChar char="–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sz="2400" dirty="0" smtClean="0">
                <a:solidFill>
                  <a:srgbClr val="FFFFFF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Программы «Ликвидации безграмотности»;</a:t>
            </a:r>
          </a:p>
          <a:p>
            <a:pPr marL="1060450" lvl="1" indent="-600075">
              <a:spcBef>
                <a:spcPts val="700"/>
              </a:spcBef>
              <a:buFont typeface="Times New Roman" pitchFamily="-106" charset="0"/>
              <a:buChar char="–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sz="2400" dirty="0" smtClean="0">
                <a:solidFill>
                  <a:srgbClr val="FFFFFF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Программы профессиональной подготовки;</a:t>
            </a:r>
            <a:endParaRPr lang="ru-RU" sz="2400" dirty="0">
              <a:solidFill>
                <a:srgbClr val="FFFFFF"/>
              </a:solidFill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1060450" lvl="1" indent="-600075">
              <a:spcBef>
                <a:spcPts val="700"/>
              </a:spcBef>
              <a:buFont typeface="Times New Roman" pitchFamily="-106" charset="0"/>
              <a:buChar char="–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sz="2400" dirty="0" smtClean="0">
                <a:solidFill>
                  <a:srgbClr val="FFFFFF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Инициацию </a:t>
            </a:r>
            <a:r>
              <a:rPr lang="ru-RU" sz="2400" dirty="0">
                <a:solidFill>
                  <a:srgbClr val="FFFFFF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и</a:t>
            </a:r>
            <a:r>
              <a:rPr lang="ru-RU" sz="2400" dirty="0" smtClean="0">
                <a:solidFill>
                  <a:srgbClr val="FFFFFF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 разные занятия;</a:t>
            </a:r>
          </a:p>
          <a:p>
            <a:pPr marL="1060450" lvl="1" indent="-600075">
              <a:spcBef>
                <a:spcPts val="700"/>
              </a:spcBef>
              <a:buFont typeface="Times New Roman" pitchFamily="-106" charset="0"/>
              <a:buChar char="–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sz="2400" dirty="0" smtClean="0">
                <a:solidFill>
                  <a:srgbClr val="FFFFFF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Программы социализации, в том числе «социальные лифты»;</a:t>
            </a:r>
          </a:p>
          <a:p>
            <a:pPr marL="1060450" lvl="1" indent="-600075">
              <a:spcBef>
                <a:spcPts val="700"/>
              </a:spcBef>
              <a:buFont typeface="Times New Roman" pitchFamily="-106" charset="0"/>
              <a:buChar char="–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sz="2400" dirty="0" smtClean="0">
                <a:solidFill>
                  <a:srgbClr val="FFFFFF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Программы для ориентации в мире.</a:t>
            </a:r>
            <a:endParaRPr lang="ru-RU" sz="2400" dirty="0">
              <a:solidFill>
                <a:srgbClr val="FFC000"/>
              </a:solidFill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3176588" y="1816100"/>
            <a:ext cx="1260475" cy="179388"/>
          </a:xfrm>
          <a:prstGeom prst="rightArrow">
            <a:avLst>
              <a:gd name="adj1" fmla="val 50000"/>
              <a:gd name="adj2" fmla="val 175663"/>
            </a:avLst>
          </a:prstGeom>
          <a:solidFill>
            <a:srgbClr val="FFD32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12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sz="3600" b="1" cap="small" dirty="0" smtClean="0">
                <a:latin typeface="Calibri"/>
                <a:cs typeface="Calibri"/>
              </a:rPr>
              <a:t>Образование сегодня</a:t>
            </a:r>
            <a:endParaRPr lang="en-US" sz="3600" b="1" cap="small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8500" y="635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98488" y="1627188"/>
            <a:ext cx="8466138" cy="315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19088" indent="-315913">
              <a:spcBef>
                <a:spcPts val="700"/>
              </a:spcBef>
              <a:buClrTx/>
              <a:buSzTx/>
              <a:buFontTx/>
              <a:buNone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sz="2900" b="1" dirty="0" smtClean="0">
                <a:solidFill>
                  <a:srgbClr val="FFD320"/>
                </a:solidFill>
                <a:latin typeface="Calibri" pitchFamily="-106" charset="0"/>
                <a:ea typeface="Arial Unicode MS" pitchFamily="-106" charset="0"/>
                <a:cs typeface="Arial Unicode MS" pitchFamily="-106" charset="0"/>
              </a:rPr>
              <a:t>ОБРАЗОВАНИЕ</a:t>
            </a:r>
            <a:r>
              <a:rPr lang="ru-RU" sz="2900" b="1" dirty="0" smtClean="0">
                <a:solidFill>
                  <a:srgbClr val="FFC000"/>
                </a:solidFill>
                <a:latin typeface="Calibri" pitchFamily="-106" charset="0"/>
                <a:ea typeface="Arial Unicode MS" pitchFamily="-106" charset="0"/>
                <a:cs typeface="Arial Unicode MS" pitchFamily="-106" charset="0"/>
              </a:rPr>
              <a:t>  </a:t>
            </a:r>
            <a:r>
              <a:rPr lang="ru-RU" sz="2900" b="1" dirty="0">
                <a:solidFill>
                  <a:srgbClr val="FFC000"/>
                </a:solidFill>
                <a:latin typeface="Calibri" pitchFamily="-106" charset="0"/>
                <a:ea typeface="Arial Unicode MS" pitchFamily="-106" charset="0"/>
                <a:cs typeface="Arial Unicode MS" pitchFamily="-106" charset="0"/>
              </a:rPr>
              <a:t>				</a:t>
            </a:r>
            <a:r>
              <a:rPr lang="ru-RU" sz="2900" b="1" dirty="0" smtClean="0">
                <a:solidFill>
                  <a:srgbClr val="FFC000"/>
                </a:solidFill>
                <a:latin typeface="Calibri" pitchFamily="-106" charset="0"/>
                <a:ea typeface="Calibri" pitchFamily="-106" charset="0"/>
                <a:cs typeface="Calibri" pitchFamily="-106" charset="0"/>
              </a:rPr>
              <a:t>ОСВОЕНИЕ ВСЕГО</a:t>
            </a:r>
          </a:p>
          <a:p>
            <a:pPr marL="319088" indent="-315913">
              <a:spcBef>
                <a:spcPts val="700"/>
              </a:spcBef>
              <a:buClrTx/>
              <a:buSzTx/>
              <a:buFontTx/>
              <a:buNone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-106" charset="0"/>
                <a:ea typeface="Calibri" pitchFamily="-106" charset="0"/>
                <a:cs typeface="Calibri" pitchFamily="-106" charset="0"/>
              </a:rPr>
              <a:t>Основные фокусы:</a:t>
            </a:r>
            <a:endParaRPr lang="ru-RU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319088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sz="2400" b="1" dirty="0" smtClean="0">
                <a:solidFill>
                  <a:srgbClr val="FFFFFF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	</a:t>
            </a:r>
          </a:p>
          <a:p>
            <a:pPr marL="319088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sz="2400" dirty="0" smtClean="0">
                <a:solidFill>
                  <a:srgbClr val="FFFFFF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	</a:t>
            </a:r>
            <a:endParaRPr lang="ru-RU" sz="2400" dirty="0">
              <a:solidFill>
                <a:srgbClr val="FFC000"/>
              </a:solidFill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3176588" y="1816100"/>
            <a:ext cx="1260475" cy="179388"/>
          </a:xfrm>
          <a:prstGeom prst="rightArrow">
            <a:avLst>
              <a:gd name="adj1" fmla="val 50000"/>
              <a:gd name="adj2" fmla="val 175663"/>
            </a:avLst>
          </a:prstGeom>
          <a:solidFill>
            <a:srgbClr val="FFD32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808288" y="3590925"/>
            <a:ext cx="2771775" cy="2339975"/>
          </a:xfrm>
          <a:prstGeom prst="triangle">
            <a:avLst>
              <a:gd name="adj" fmla="val 48472"/>
            </a:avLst>
          </a:prstGeom>
          <a:solidFill>
            <a:schemeClr val="accent1"/>
          </a:solidFill>
          <a:ln w="508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987675" y="2654300"/>
            <a:ext cx="52197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      Игры, симуляции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виртуальные </a:t>
            </a:r>
            <a:r>
              <a:rPr lang="ru-RU" sz="1600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реальности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03238" y="5673725"/>
            <a:ext cx="1928812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      Обучающие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предметы и среды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227763" y="5713413"/>
            <a:ext cx="258445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rPr>
              <a:t>Дружественное обучение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13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sz="3600" b="1" cap="small" dirty="0" smtClean="0">
                <a:latin typeface="Calibri"/>
                <a:cs typeface="Calibri"/>
              </a:rPr>
              <a:t>Образование сегодня</a:t>
            </a:r>
            <a:endParaRPr lang="en-US" sz="3600" b="1" cap="small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8500" y="635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98488" y="1627188"/>
            <a:ext cx="8466138" cy="315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19088" indent="-315913">
              <a:spcBef>
                <a:spcPts val="700"/>
              </a:spcBef>
              <a:buClrTx/>
              <a:buSzTx/>
              <a:buFontTx/>
              <a:buNone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sz="2900" b="1" dirty="0" smtClean="0">
                <a:solidFill>
                  <a:srgbClr val="FFD320"/>
                </a:solidFill>
                <a:latin typeface="Calibri" pitchFamily="-106" charset="0"/>
                <a:ea typeface="Arial Unicode MS" pitchFamily="-106" charset="0"/>
                <a:cs typeface="Arial Unicode MS" pitchFamily="-106" charset="0"/>
              </a:rPr>
              <a:t>ОБРАЗОВАНИЕ</a:t>
            </a:r>
            <a:r>
              <a:rPr lang="ru-RU" sz="2900" b="1" dirty="0" smtClean="0">
                <a:solidFill>
                  <a:srgbClr val="FFC000"/>
                </a:solidFill>
                <a:latin typeface="Calibri" pitchFamily="-106" charset="0"/>
                <a:ea typeface="Arial Unicode MS" pitchFamily="-106" charset="0"/>
                <a:cs typeface="Arial Unicode MS" pitchFamily="-106" charset="0"/>
              </a:rPr>
              <a:t>  </a:t>
            </a:r>
            <a:r>
              <a:rPr lang="ru-RU" sz="2900" b="1" dirty="0">
                <a:solidFill>
                  <a:srgbClr val="FFC000"/>
                </a:solidFill>
                <a:latin typeface="Calibri" pitchFamily="-106" charset="0"/>
                <a:ea typeface="Arial Unicode MS" pitchFamily="-106" charset="0"/>
                <a:cs typeface="Arial Unicode MS" pitchFamily="-106" charset="0"/>
              </a:rPr>
              <a:t>			</a:t>
            </a:r>
            <a:r>
              <a:rPr lang="ru-RU" sz="2900" b="1" dirty="0" smtClean="0">
                <a:solidFill>
                  <a:srgbClr val="FFC000"/>
                </a:solidFill>
                <a:latin typeface="Calibri" pitchFamily="-106" charset="0"/>
                <a:ea typeface="Arial Unicode MS" pitchFamily="-106" charset="0"/>
                <a:cs typeface="Arial Unicode MS" pitchFamily="-106" charset="0"/>
              </a:rPr>
              <a:t>	</a:t>
            </a:r>
            <a:r>
              <a:rPr lang="ru-RU" sz="2900" b="1" dirty="0" smtClean="0">
                <a:solidFill>
                  <a:srgbClr val="FFC000"/>
                </a:solidFill>
                <a:latin typeface="Calibri" pitchFamily="-106" charset="0"/>
                <a:ea typeface="Calibri" pitchFamily="-106" charset="0"/>
                <a:cs typeface="Calibri" pitchFamily="-106" charset="0"/>
              </a:rPr>
              <a:t>НОВЫЕ НАПРАВЛЕНИЯ</a:t>
            </a:r>
            <a:endParaRPr lang="ru-RU" sz="2900" b="1" dirty="0" smtClean="0">
              <a:solidFill>
                <a:srgbClr val="FFC000"/>
              </a:solidFill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319088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sz="2400" b="1" dirty="0" smtClean="0">
                <a:solidFill>
                  <a:srgbClr val="FFFFFF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rPr>
              <a:t>	</a:t>
            </a:r>
          </a:p>
          <a:p>
            <a:pPr marL="319088" indent="-315913">
              <a:buClrTx/>
              <a:buFont typeface="Arial"/>
              <a:buChar char="•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sz="2400" dirty="0" smtClean="0">
                <a:solidFill>
                  <a:srgbClr val="DEE9F0"/>
                </a:solidFill>
                <a:latin typeface="Calibri"/>
                <a:ea typeface="ＭＳ Ｐゴシック" pitchFamily="-106" charset="-128"/>
                <a:cs typeface="Calibri"/>
              </a:rPr>
              <a:t>СОЗДАНИЕ ДРУЖЕСТВЕННЫХ ДЕТЯМ СРЕД;</a:t>
            </a:r>
          </a:p>
          <a:p>
            <a:pPr marL="319088" indent="-315913">
              <a:buClrTx/>
              <a:buFont typeface="Arial"/>
              <a:buChar char="•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endParaRPr lang="ru-RU" sz="2400" dirty="0" smtClean="0">
              <a:solidFill>
                <a:srgbClr val="DEE9F0"/>
              </a:solidFill>
              <a:latin typeface="Calibri"/>
              <a:ea typeface="ＭＳ Ｐゴシック" pitchFamily="-106" charset="-128"/>
              <a:cs typeface="Calibri"/>
            </a:endParaRPr>
          </a:p>
          <a:p>
            <a:pPr marL="319088" indent="-315913">
              <a:buClrTx/>
              <a:buFont typeface="Arial"/>
              <a:buChar char="•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sz="2400" dirty="0" smtClean="0">
                <a:solidFill>
                  <a:srgbClr val="DEE9F0"/>
                </a:solidFill>
                <a:latin typeface="Calibri"/>
                <a:ea typeface="ＭＳ Ｐゴシック" pitchFamily="-106" charset="-128"/>
                <a:cs typeface="Calibri"/>
              </a:rPr>
              <a:t>МНОГОКРАТНОСТЬ СОЦИАЛЬНОЙ ЧЕЛОВЕЧЕСКОЙ ЖИЗНИ;</a:t>
            </a:r>
          </a:p>
          <a:p>
            <a:pPr marL="319088" indent="-315913">
              <a:buClrTx/>
              <a:buFont typeface="Arial"/>
              <a:buChar char="•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endParaRPr lang="ru-RU" sz="2400" dirty="0" smtClean="0">
              <a:solidFill>
                <a:srgbClr val="DEE9F0"/>
              </a:solidFill>
              <a:latin typeface="Calibri"/>
              <a:ea typeface="ＭＳ Ｐゴシック" pitchFamily="-106" charset="-128"/>
              <a:cs typeface="Calibri"/>
            </a:endParaRPr>
          </a:p>
          <a:p>
            <a:pPr marL="319088" indent="-315913">
              <a:spcBef>
                <a:spcPts val="700"/>
              </a:spcBef>
              <a:buClrTx/>
              <a:buSzPct val="60000"/>
              <a:buFont typeface="Arial"/>
              <a:buChar char="•"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r>
              <a:rPr lang="ru-RU" sz="2400" dirty="0" smtClean="0">
                <a:solidFill>
                  <a:srgbClr val="DEE9F0"/>
                </a:solidFill>
                <a:latin typeface="Calibri"/>
                <a:ea typeface="ＭＳ Ｐゴシック" pitchFamily="-106" charset="-128"/>
                <a:cs typeface="Calibri"/>
              </a:rPr>
              <a:t>УЧАСТИЕ ДЕТЕЙ В ОРГАНИЗАЦИИ ЖИЗНИ.</a:t>
            </a:r>
          </a:p>
          <a:p>
            <a:pPr marL="319088" indent="-315913">
              <a:spcBef>
                <a:spcPts val="700"/>
              </a:spcBef>
              <a:buClrTx/>
              <a:buSzPct val="60000"/>
              <a:buFontTx/>
              <a:buNone/>
              <a:tabLst>
                <a:tab pos="319088" algn="l"/>
                <a:tab pos="766763" algn="l"/>
                <a:tab pos="1216025" algn="l"/>
                <a:tab pos="1665288" algn="l"/>
                <a:tab pos="2114550" algn="l"/>
                <a:tab pos="2563813" algn="l"/>
                <a:tab pos="3013075" algn="l"/>
                <a:tab pos="3462338" algn="l"/>
                <a:tab pos="3911600" algn="l"/>
                <a:tab pos="4360863" algn="l"/>
                <a:tab pos="4810125" algn="l"/>
                <a:tab pos="5259388" algn="l"/>
                <a:tab pos="5708650" algn="l"/>
                <a:tab pos="6157913" algn="l"/>
                <a:tab pos="6607175" algn="l"/>
                <a:tab pos="7056438" algn="l"/>
                <a:tab pos="7505700" algn="l"/>
                <a:tab pos="7954963" algn="l"/>
                <a:tab pos="8404225" algn="l"/>
                <a:tab pos="8853488" algn="l"/>
                <a:tab pos="9302750" algn="l"/>
              </a:tabLst>
            </a:pPr>
            <a:endParaRPr lang="ru-RU" sz="2400" dirty="0">
              <a:solidFill>
                <a:srgbClr val="FFC000"/>
              </a:solidFill>
              <a:latin typeface="Calibri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3176588" y="1816100"/>
            <a:ext cx="1260475" cy="179388"/>
          </a:xfrm>
          <a:prstGeom prst="rightArrow">
            <a:avLst>
              <a:gd name="adj1" fmla="val 50000"/>
              <a:gd name="adj2" fmla="val 175663"/>
            </a:avLst>
          </a:prstGeom>
          <a:solidFill>
            <a:srgbClr val="FFD32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14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sz="3600" b="1" cap="small" dirty="0" smtClean="0">
                <a:latin typeface="Calibri"/>
                <a:cs typeface="Calibri"/>
              </a:rPr>
              <a:t>Что можно сделать с образованием?</a:t>
            </a:r>
            <a:endParaRPr lang="en-US" sz="3600" b="1" cap="small" dirty="0"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C66"/>
                </a:solidFill>
              </a:rPr>
              <a:t>	</a:t>
            </a:r>
            <a:r>
              <a:rPr lang="ru-RU" b="1" dirty="0" smtClean="0">
                <a:solidFill>
                  <a:srgbClr val="FFCC66"/>
                </a:solidFill>
              </a:rPr>
              <a:t>Создать возможность подключения детей к виртуальным образовательным сетям:</a:t>
            </a:r>
            <a:endParaRPr lang="en-US" b="1" dirty="0" smtClean="0">
              <a:solidFill>
                <a:srgbClr val="FFCC66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FFCC66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CC66"/>
                </a:solidFill>
              </a:rPr>
              <a:t>Включение в программу «</a:t>
            </a:r>
            <a:r>
              <a:rPr lang="en-US" sz="2400" dirty="0" smtClean="0">
                <a:solidFill>
                  <a:srgbClr val="FFCC66"/>
                </a:solidFill>
              </a:rPr>
              <a:t>$</a:t>
            </a:r>
            <a:r>
              <a:rPr lang="ru-RU" sz="2400" dirty="0" smtClean="0">
                <a:solidFill>
                  <a:srgbClr val="FFCC66"/>
                </a:solidFill>
              </a:rPr>
              <a:t>100 компьютер»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CC66"/>
                </a:solidFill>
              </a:rPr>
              <a:t>Разрешить детям пользоваться компьютерами в школе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CC66"/>
                </a:solidFill>
              </a:rPr>
              <a:t>В школах и иных образовательных учреждениях – бесплатный </a:t>
            </a:r>
            <a:r>
              <a:rPr lang="en-US" sz="2400" dirty="0" smtClean="0">
                <a:solidFill>
                  <a:srgbClr val="FFCC66"/>
                </a:solidFill>
              </a:rPr>
              <a:t>WI-FI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CC66"/>
                </a:solidFill>
              </a:rPr>
              <a:t>Что делать с педагогическим составом </a:t>
            </a:r>
            <a:endParaRPr lang="en-US" sz="2400" dirty="0" smtClean="0">
              <a:solidFill>
                <a:srgbClr val="FFCC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362" y="4556124"/>
            <a:ext cx="762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15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sz="3600" b="1" cap="small" dirty="0" smtClean="0">
                <a:latin typeface="Calibri"/>
                <a:cs typeface="Calibri"/>
              </a:rPr>
              <a:t>Что можно сделать с образованием?</a:t>
            </a:r>
            <a:endParaRPr lang="en-US" sz="3600" b="1" cap="small" dirty="0"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324977" cy="17970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FF"/>
                </a:solidFill>
              </a:rPr>
              <a:t>	</a:t>
            </a:r>
            <a:r>
              <a:rPr lang="ru-RU" b="1" dirty="0" smtClean="0">
                <a:solidFill>
                  <a:srgbClr val="FFCC66"/>
                </a:solidFill>
              </a:rPr>
              <a:t>Изменить отношение к школе</a:t>
            </a:r>
          </a:p>
          <a:p>
            <a:pPr>
              <a:buNone/>
            </a:pPr>
            <a:endParaRPr lang="ru-RU" sz="1000" b="1" dirty="0" smtClean="0">
              <a:solidFill>
                <a:srgbClr val="FFCC66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CC66"/>
                </a:solidFill>
              </a:rPr>
              <a:t>	Школа может решать задачу ликвидации безграмотности (ЛикБез): 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598488" y="2959100"/>
            <a:ext cx="832497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языки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чтение / письмо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математика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экономическая грамотность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юридическая грамотность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социальная грамотность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культурная грамотность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историческая грамотность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грамотность в семье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598488" y="4397375"/>
            <a:ext cx="832497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Задачи</a:t>
            </a:r>
          </a:p>
          <a:p>
            <a:pPr marL="13716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EB80A"/>
              </a:buClr>
              <a:buSzPct val="75000"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Социализация</a:t>
            </a:r>
          </a:p>
          <a:p>
            <a:pPr marL="13716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EB80A"/>
              </a:buClr>
              <a:buSzPct val="75000"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Инициация</a:t>
            </a:r>
          </a:p>
          <a:p>
            <a:pPr marL="13716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EB80A"/>
              </a:buClr>
              <a:buSzPct val="75000"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Профессиональная подготовка</a:t>
            </a:r>
          </a:p>
          <a:p>
            <a:pPr marL="13716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EB80A"/>
              </a:buClr>
              <a:buSzPct val="75000"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Ориентация</a:t>
            </a:r>
          </a:p>
          <a:p>
            <a:pPr marL="13716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FEB80A"/>
              </a:buClr>
              <a:buSzPct val="75000"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Адаптация (взаимодействие с иными культурами)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МОГУТ и ДОЛЖНЫ РЕШАТЬСЯ В ДРУГИХ МЕСТАХ И ПРОГРАММАХ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16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sz="3600" b="1" cap="small" dirty="0" smtClean="0">
                <a:latin typeface="Calibri"/>
                <a:cs typeface="Calibri"/>
              </a:rPr>
              <a:t>Что можно сделать с образованием?</a:t>
            </a:r>
            <a:endParaRPr lang="en-US" sz="3600" b="1" cap="small" dirty="0"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642227" cy="44958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FF"/>
                </a:solidFill>
              </a:rPr>
              <a:t>	</a:t>
            </a:r>
            <a:r>
              <a:rPr lang="ru-RU" dirty="0" smtClean="0">
                <a:solidFill>
                  <a:srgbClr val="FFCC66"/>
                </a:solidFill>
              </a:rPr>
              <a:t>Перейти на территориальный принцип управления образованием</a:t>
            </a:r>
            <a:endParaRPr lang="ru-RU" b="1" dirty="0" smtClean="0">
              <a:solidFill>
                <a:srgbClr val="FFCC66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FFCC66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CC66"/>
                </a:solidFill>
              </a:rPr>
              <a:t>	</a:t>
            </a:r>
            <a:r>
              <a:rPr lang="ru-RU" sz="2400" b="1" cap="small" dirty="0" smtClean="0">
                <a:solidFill>
                  <a:srgbClr val="FFCC66"/>
                </a:solidFill>
              </a:rPr>
              <a:t>создавать поверх территорий сети, способствующие образованию детей:</a:t>
            </a:r>
          </a:p>
          <a:p>
            <a:pPr>
              <a:buNone/>
            </a:pPr>
            <a:endParaRPr lang="ru-RU" sz="2400" b="1" cap="small" dirty="0" smtClean="0">
              <a:solidFill>
                <a:srgbClr val="FFCC66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CC66"/>
                </a:solidFill>
              </a:rPr>
              <a:t>Центры увлечений;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CC66"/>
                </a:solidFill>
              </a:rPr>
              <a:t>Образовательные мега-моллы;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CC66"/>
                </a:solidFill>
              </a:rPr>
              <a:t>Целевые социальные программы (направленые на решение определенных задач)</a:t>
            </a:r>
          </a:p>
        </p:txBody>
      </p:sp>
      <p:pic>
        <p:nvPicPr>
          <p:cNvPr id="89091" name="Рисунок 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759663" y="2301876"/>
            <a:ext cx="2193837" cy="27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Состояние социальных служб сегодня</a:t>
            </a:r>
            <a:endParaRPr lang="ru-RU" sz="3600" dirty="0">
              <a:latin typeface="Calibri"/>
              <a:cs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17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49" y="1714500"/>
            <a:ext cx="8509001" cy="1254125"/>
          </a:xfrm>
          <a:prstGeom prst="rect">
            <a:avLst/>
          </a:prstGeom>
          <a:noFill/>
          <a:ln w="508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Социальные службы – наследие советской системы:</a:t>
            </a:r>
          </a:p>
          <a:p>
            <a:pPr algn="ctr"/>
            <a:endParaRPr lang="ru-RU" sz="1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В основании деятельности – принцип распределения благ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Работают в направлении понижения статуса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9875" y="3365501"/>
            <a:ext cx="8572500" cy="730250"/>
          </a:xfrm>
          <a:prstGeom prst="rect">
            <a:avLst/>
          </a:prstGeom>
          <a:noFill/>
          <a:ln w="508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libri"/>
                <a:cs typeface="Calibri"/>
              </a:rPr>
              <a:t>Влияние рыночной среды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1" name="Plus 10"/>
          <p:cNvSpPr/>
          <p:nvPr/>
        </p:nvSpPr>
        <p:spPr>
          <a:xfrm>
            <a:off x="4206876" y="2857500"/>
            <a:ext cx="666750" cy="698500"/>
          </a:xfrm>
          <a:prstGeom prst="mathPlus">
            <a:avLst/>
          </a:prstGeom>
          <a:solidFill>
            <a:schemeClr val="tx2"/>
          </a:solidFill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4127500" y="4064000"/>
            <a:ext cx="841375" cy="619125"/>
          </a:xfrm>
          <a:prstGeom prst="mathEqual">
            <a:avLst/>
          </a:prstGeom>
          <a:solidFill>
            <a:schemeClr val="tx2"/>
          </a:solidFill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500" y="5016501"/>
            <a:ext cx="8509001" cy="1333500"/>
          </a:xfrm>
          <a:prstGeom prst="rect">
            <a:avLst/>
          </a:prstGeom>
          <a:noFill/>
          <a:ln w="508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400" dirty="0" smtClean="0"/>
              <a:t>Заинтересованность в максимизации бюджетов – увеличении неблагополучной части населения</a:t>
            </a:r>
          </a:p>
          <a:p>
            <a:pPr>
              <a:buFontTx/>
              <a:buChar char="-"/>
            </a:pPr>
            <a:r>
              <a:rPr lang="ru-RU" sz="2400" dirty="0" smtClean="0"/>
              <a:t>Распространение т.н. «Ювенальных технологий»</a:t>
            </a:r>
          </a:p>
          <a:p>
            <a:pPr>
              <a:buFontTx/>
              <a:buChar char="-"/>
            </a:pPr>
            <a:r>
              <a:rPr lang="ru-RU" sz="2400" dirty="0" smtClean="0"/>
              <a:t>Порождение общественного уклада, в котором легализованы иждевенцы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Что можно сделать с социальными службами?</a:t>
            </a:r>
            <a:endParaRPr lang="ru-RU" sz="3600" dirty="0">
              <a:latin typeface="Calibri"/>
              <a:cs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18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28523" y="1600200"/>
            <a:ext cx="8118602" cy="44958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FF"/>
                </a:solidFill>
              </a:rPr>
              <a:t>	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FFCC66"/>
                </a:solidFill>
              </a:rPr>
              <a:t>Вариант 1 (радикальный): </a:t>
            </a:r>
          </a:p>
          <a:p>
            <a:pPr>
              <a:buNone/>
            </a:pPr>
            <a:endParaRPr lang="ru-RU" b="1" u="sng" dirty="0" smtClean="0">
              <a:solidFill>
                <a:srgbClr val="FFCC66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CC66"/>
                </a:solidFill>
              </a:rPr>
              <a:t>	</a:t>
            </a:r>
            <a:r>
              <a:rPr lang="ru-RU" sz="2400" dirty="0" smtClean="0">
                <a:solidFill>
                  <a:srgbClr val="FFCC66"/>
                </a:solidFill>
              </a:rPr>
              <a:t>Вместо социальных служб – целевые программы социальных лифтов (направленые на разные категории населения). </a:t>
            </a:r>
          </a:p>
          <a:p>
            <a:pPr>
              <a:buNone/>
            </a:pPr>
            <a:r>
              <a:rPr lang="ru-RU" sz="2400" dirty="0" smtClean="0">
                <a:solidFill>
                  <a:srgbClr val="FFCC66"/>
                </a:solidFill>
              </a:rPr>
              <a:t>	Как это может быть реализовано в России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CC66"/>
                </a:solidFill>
              </a:rPr>
              <a:t>	</a:t>
            </a:r>
            <a:endParaRPr lang="ru-RU" b="1" u="sng" dirty="0" smtClean="0">
              <a:solidFill>
                <a:srgbClr val="FFCC66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487" y="4127499"/>
            <a:ext cx="762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Что можно сделать с социальными службами?</a:t>
            </a:r>
            <a:endParaRPr lang="ru-RU" sz="3600" dirty="0">
              <a:latin typeface="Calibri"/>
              <a:cs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19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28523" y="1600200"/>
            <a:ext cx="8118602" cy="44958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ru-RU" b="1" u="sng" dirty="0" smtClean="0">
                <a:solidFill>
                  <a:srgbClr val="FFCC66"/>
                </a:solidFill>
              </a:rPr>
              <a:t>Вариант 2 (компромиссный):</a:t>
            </a:r>
          </a:p>
          <a:p>
            <a:pPr>
              <a:buNone/>
            </a:pPr>
            <a:endParaRPr lang="ru-RU" dirty="0" smtClean="0">
              <a:solidFill>
                <a:srgbClr val="FFCC66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CC66"/>
                </a:solidFill>
              </a:rPr>
              <a:t>	Подключение общественных организаций к деятельности социальных служб. </a:t>
            </a:r>
          </a:p>
          <a:p>
            <a:pPr>
              <a:buNone/>
            </a:pPr>
            <a:endParaRPr lang="ru-RU" sz="2400" dirty="0" smtClean="0">
              <a:solidFill>
                <a:srgbClr val="FFCC66"/>
              </a:solidFill>
            </a:endParaRPr>
          </a:p>
          <a:p>
            <a:pPr>
              <a:buNone/>
            </a:pPr>
            <a:r>
              <a:rPr lang="ru-RU" sz="2400" u="sng" dirty="0" smtClean="0">
                <a:solidFill>
                  <a:srgbClr val="FFCC66"/>
                </a:solidFill>
              </a:rPr>
              <a:t>Пример:</a:t>
            </a:r>
          </a:p>
          <a:p>
            <a:pPr>
              <a:buNone/>
            </a:pPr>
            <a:r>
              <a:rPr lang="ru-RU" sz="2400" dirty="0" smtClean="0">
                <a:solidFill>
                  <a:srgbClr val="FFCC66"/>
                </a:solidFill>
              </a:rPr>
              <a:t>	Организации типа «Родительских комитетов» могут совместно с СоцСлужбами работать с неблагополучными семьями; пожилыми людьми; многодетными семьями.</a:t>
            </a:r>
          </a:p>
          <a:p>
            <a:pPr>
              <a:buNone/>
            </a:pPr>
            <a:r>
              <a:rPr lang="ru-RU" sz="2400" dirty="0" smtClean="0">
                <a:solidFill>
                  <a:srgbClr val="FFCC66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small" dirty="0" smtClean="0">
                <a:latin typeface="Calibri"/>
                <a:cs typeface="Calibri"/>
              </a:rPr>
              <a:t>Выводы из форсайта Детство 2030</a:t>
            </a:r>
            <a:endParaRPr lang="ru-RU" sz="3600" b="1" cap="small" dirty="0">
              <a:latin typeface="Calibri"/>
              <a:cs typeface="Calibri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ТЕМА «ДЕТСТВО» - ОБЪЕКТ НЕ СФОРМИРОВАН:</a:t>
            </a:r>
          </a:p>
          <a:p>
            <a:pPr>
              <a:buNone/>
            </a:pPr>
            <a:endParaRPr lang="ru-RU" sz="1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Детство – </a:t>
            </a:r>
            <a:r>
              <a:rPr lang="ru-RU" dirty="0" smtClean="0">
                <a:solidFill>
                  <a:srgbClr val="DEE9F0"/>
                </a:solidFill>
              </a:rPr>
              <a:t>социокультурный</a:t>
            </a:r>
            <a:r>
              <a:rPr lang="ru-RU" dirty="0" smtClean="0">
                <a:solidFill>
                  <a:schemeClr val="bg1"/>
                </a:solidFill>
              </a:rPr>
              <a:t> феномен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>
              <a:defRPr/>
            </a:pPr>
            <a:fld id="{9D8C319B-581D-4545-98F3-7E0697032575}" type="slidenum">
              <a:rPr lang="ru-RU" sz="4400" smtClean="0">
                <a:solidFill>
                  <a:srgbClr val="FFC000"/>
                </a:solidFill>
              </a:rPr>
              <a:pPr>
                <a:defRPr/>
              </a:pPr>
              <a:t>2</a:t>
            </a:fld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4038" y="2971308"/>
            <a:ext cx="2029155" cy="2954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29391" y="3072348"/>
            <a:ext cx="6274647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+mn-lt"/>
              </a:rPr>
              <a:t>Филипп Арьес в своих трудах показал, что такой социокультурный феномен  как детство 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возникает примерно в XV - XVI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веках. Детство существовало не всегда. Его появление связано с массовым помещением детей в учреждения, построенные на одних принципах (школа, затем детские сады, училища и проч.).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Есть цивилизации, в которых есть дети, но детство отсутствует.</a:t>
            </a:r>
          </a:p>
          <a:p>
            <a:endParaRPr lang="ru-RU" dirty="0" smtClean="0">
              <a:solidFill>
                <a:schemeClr val="bg1"/>
              </a:solidFill>
              <a:latin typeface="+mn-lt"/>
            </a:endParaRPr>
          </a:p>
          <a:p>
            <a:r>
              <a:rPr lang="ru-RU" dirty="0" smtClean="0">
                <a:solidFill>
                  <a:srgbClr val="FFC000"/>
                </a:solidFill>
                <a:latin typeface="+mn-lt"/>
              </a:rPr>
              <a:t>ДЕТСТВО – НЕ ДЕТИ</a:t>
            </a:r>
          </a:p>
          <a:p>
            <a:endParaRPr lang="ru-RU" dirty="0" smtClean="0">
              <a:solidFill>
                <a:srgbClr val="FFC000"/>
              </a:solidFill>
              <a:latin typeface="+mn-lt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+mn-lt"/>
              </a:rPr>
              <a:t>ДЕТСТВО КАК СОЦИОКУЛЬТУРНЫЙ ФЕНОМЕН ПОЯВЛЯЕТСЯ ТОГДА, КОГДА ОБЩЕСТВО СТАВИТ ВОПРОС О ТОМ, КАК ОТНОСИТЬСЯ К ДЕТЯМ, ЗАЧЕМ ОНИ НУЖНЫ И К ЧЕМУ ИХ НЕОБХОДИМО ГОТОВИТЬ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ru-RU" sz="11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Состояние семьи</a:t>
            </a:r>
            <a:endParaRPr lang="ru-RU" sz="3600" dirty="0">
              <a:latin typeface="Calibri"/>
              <a:cs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20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28523" y="1600200"/>
            <a:ext cx="8118602" cy="44958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 отношению к деторождению:</a:t>
            </a:r>
          </a:p>
          <a:p>
            <a:pPr>
              <a:buNone/>
            </a:pPr>
            <a:endParaRPr lang="ru-RU" sz="1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Медикализация процесса рождения детей – дети становятся все более «дорогим удовольствием» и «опасны для жизни»</a:t>
            </a:r>
          </a:p>
          <a:p>
            <a:pPr>
              <a:buNone/>
            </a:pPr>
            <a:endParaRPr lang="ru-RU" sz="1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Третье поколение семей с одним – двумя детьми – утрата «опыта детодержания» - дети становятся «сложным проектом»</a:t>
            </a:r>
          </a:p>
          <a:p>
            <a:pPr>
              <a:buFontTx/>
              <a:buChar char="-"/>
            </a:pPr>
            <a:endParaRPr lang="ru-RU" sz="1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Нехватка структур поддержки семьи (детские сады; гувернеры; дружественная семьям с детьми организация среды) – Появление ребенка рассматривается как «прекращение / приостановка своей жизни»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Tx/>
              <a:buChar char="-"/>
            </a:pPr>
            <a:endParaRPr lang="ru-RU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648" y="196850"/>
            <a:ext cx="8153400" cy="990600"/>
          </a:xfrm>
        </p:spPr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Возможные программы поддержки семьи</a:t>
            </a:r>
            <a:endParaRPr lang="ru-RU" sz="3600" dirty="0">
              <a:latin typeface="Calibri"/>
              <a:cs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21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28523" y="1600200"/>
            <a:ext cx="8118602" cy="44958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ru-RU" b="1" dirty="0" smtClean="0">
                <a:solidFill>
                  <a:srgbClr val="FFCC66"/>
                </a:solidFill>
              </a:rPr>
              <a:t>По отношению к деторождению:</a:t>
            </a:r>
          </a:p>
          <a:p>
            <a:pPr>
              <a:buNone/>
            </a:pPr>
            <a:endParaRPr lang="ru-RU" sz="2000" b="1" dirty="0" smtClean="0">
              <a:solidFill>
                <a:srgbClr val="FFCC66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CC66"/>
                </a:solidFill>
              </a:rPr>
              <a:t>Снижение давления на семьи со стороны медицины;</a:t>
            </a:r>
          </a:p>
          <a:p>
            <a:pPr>
              <a:buNone/>
            </a:pPr>
            <a:endParaRPr lang="ru-RU" sz="1000" dirty="0" smtClean="0">
              <a:solidFill>
                <a:srgbClr val="FFCC66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CC66"/>
                </a:solidFill>
              </a:rPr>
              <a:t>Программы подготовки родителей к рождению;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rgbClr val="FFCC66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CC66"/>
                </a:solidFill>
              </a:rPr>
              <a:t>Развитие структур поддержки семьи</a:t>
            </a:r>
          </a:p>
          <a:p>
            <a:pPr lvl="1">
              <a:buFontTx/>
              <a:buChar char="-"/>
            </a:pPr>
            <a:r>
              <a:rPr lang="ru-RU" sz="2100" dirty="0" smtClean="0">
                <a:solidFill>
                  <a:srgbClr val="FFCC66"/>
                </a:solidFill>
              </a:rPr>
              <a:t>Развитие мест, где можно безопасно на разное время оставить ребенка;</a:t>
            </a:r>
          </a:p>
          <a:p>
            <a:pPr lvl="1">
              <a:buFontTx/>
              <a:buChar char="-"/>
            </a:pPr>
            <a:r>
              <a:rPr lang="ru-RU" sz="2100" dirty="0" smtClean="0">
                <a:solidFill>
                  <a:srgbClr val="FFCC66"/>
                </a:solidFill>
              </a:rPr>
              <a:t>Развитие сфер помощи семьям: гувенеров; домашней обслуги; квалифицированных людей в общественных местах.</a:t>
            </a:r>
          </a:p>
          <a:p>
            <a:pPr lvl="1">
              <a:buFontTx/>
              <a:buChar char="-"/>
            </a:pPr>
            <a:r>
              <a:rPr lang="ru-RU" sz="2100" dirty="0" smtClean="0">
                <a:solidFill>
                  <a:srgbClr val="FFCC66"/>
                </a:solidFill>
              </a:rPr>
              <a:t>Создание среды, дружественной семьям с детьми</a:t>
            </a:r>
            <a:endParaRPr lang="ru-RU" sz="2400" dirty="0" smtClean="0">
              <a:solidFill>
                <a:srgbClr val="FF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Состояние семьи</a:t>
            </a:r>
            <a:endParaRPr lang="ru-RU" sz="3600" dirty="0">
              <a:latin typeface="Calibri"/>
              <a:cs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22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28524" y="1600200"/>
            <a:ext cx="5038852" cy="44958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 отношению к детям</a:t>
            </a:r>
          </a:p>
          <a:p>
            <a:pPr>
              <a:buNone/>
            </a:pPr>
            <a:endParaRPr lang="ru-RU" sz="1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Высокий уровень разводов</a:t>
            </a:r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ru-RU" sz="1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Законодательство закрепляет развод как форму «завершения» семьи</a:t>
            </a:r>
          </a:p>
          <a:p>
            <a:pPr>
              <a:buNone/>
            </a:pPr>
            <a:endParaRPr lang="en-US" sz="1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Проблема «отцовства»</a:t>
            </a:r>
          </a:p>
          <a:p>
            <a:pPr>
              <a:buFontTx/>
              <a:buChar char="-"/>
            </a:pPr>
            <a:endParaRPr lang="ru-RU" sz="1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Проблема компетентности родителей – дети в ряде вопросов обгоняют родителей (освоение технологий)</a:t>
            </a:r>
            <a:endParaRPr lang="ru-RU" sz="2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Tx/>
              <a:buChar char="-"/>
            </a:pPr>
            <a:endParaRPr lang="ru-RU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9125" y="2016124"/>
            <a:ext cx="30321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DEE9F0"/>
                </a:solidFill>
                <a:latin typeface="Cambria"/>
                <a:cs typeface="Cambria"/>
              </a:rPr>
              <a:t>В США посчитали, что для экономики страны потери от отсутствия в семьях отцов составляет </a:t>
            </a:r>
            <a:r>
              <a:rPr lang="en-US" sz="2000" i="1" dirty="0" smtClean="0">
                <a:solidFill>
                  <a:srgbClr val="DEE9F0"/>
                </a:solidFill>
                <a:latin typeface="Cambria"/>
                <a:cs typeface="Cambria"/>
              </a:rPr>
              <a:t>$</a:t>
            </a:r>
            <a:r>
              <a:rPr lang="ru-RU" sz="2000" i="1" dirty="0" smtClean="0">
                <a:solidFill>
                  <a:srgbClr val="DEE9F0"/>
                </a:solidFill>
                <a:latin typeface="Cambria"/>
                <a:cs typeface="Cambria"/>
              </a:rPr>
              <a:t>100 млрд. в год.</a:t>
            </a:r>
            <a:endParaRPr lang="en-US" sz="2000" i="1" dirty="0" smtClean="0">
              <a:solidFill>
                <a:srgbClr val="DEE9F0"/>
              </a:solidFill>
              <a:latin typeface="Cambria"/>
              <a:cs typeface="Cambria"/>
            </a:endParaRPr>
          </a:p>
          <a:p>
            <a:endParaRPr lang="en-US" sz="2000" i="1" dirty="0" smtClean="0">
              <a:solidFill>
                <a:srgbClr val="DEE9F0"/>
              </a:solidFill>
              <a:latin typeface="Cambria"/>
              <a:cs typeface="Cambria"/>
            </a:endParaRPr>
          </a:p>
          <a:p>
            <a:r>
              <a:rPr lang="ru-RU" sz="2000" i="1" dirty="0" smtClean="0">
                <a:solidFill>
                  <a:srgbClr val="DEE9F0"/>
                </a:solidFill>
                <a:latin typeface="Cambria"/>
                <a:cs typeface="Cambria"/>
              </a:rPr>
              <a:t>Программа «1 </a:t>
            </a:r>
            <a:r>
              <a:rPr lang="en-US" sz="2000" i="1" dirty="0" smtClean="0">
                <a:solidFill>
                  <a:srgbClr val="DEE9F0"/>
                </a:solidFill>
                <a:latin typeface="Cambria"/>
                <a:cs typeface="Cambria"/>
              </a:rPr>
              <a:t>billion dollar man</a:t>
            </a:r>
            <a:r>
              <a:rPr lang="ru-RU" sz="2000" i="1" dirty="0" smtClean="0">
                <a:solidFill>
                  <a:srgbClr val="DEE9F0"/>
                </a:solidFill>
                <a:latin typeface="Cambria"/>
                <a:cs typeface="Cambria"/>
              </a:rPr>
              <a:t>» </a:t>
            </a:r>
            <a:endParaRPr lang="en-US" sz="2000" i="1" dirty="0">
              <a:solidFill>
                <a:srgbClr val="DEE9F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648" y="165100"/>
            <a:ext cx="8153400" cy="990600"/>
          </a:xfrm>
        </p:spPr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Возможные программы поддержки воспитательной функции семей</a:t>
            </a:r>
            <a:endParaRPr lang="ru-RU" sz="3600" dirty="0">
              <a:latin typeface="Calibri"/>
              <a:cs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23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28524" y="1600200"/>
            <a:ext cx="5261102" cy="44958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ru-RU" b="1" dirty="0" smtClean="0">
                <a:solidFill>
                  <a:srgbClr val="FFCC66"/>
                </a:solidFill>
              </a:rPr>
              <a:t>По отношению к детям</a:t>
            </a:r>
          </a:p>
          <a:p>
            <a:pPr>
              <a:buNone/>
            </a:pPr>
            <a:endParaRPr lang="ru-RU" sz="1000" b="1" dirty="0" smtClean="0">
              <a:solidFill>
                <a:srgbClr val="FFCC66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CC66"/>
                </a:solidFill>
              </a:rPr>
              <a:t>Изменение законодательства: введение иных форм совместной жизни в правовую сферу</a:t>
            </a:r>
            <a:endParaRPr lang="en-US" sz="2400" dirty="0" smtClean="0">
              <a:solidFill>
                <a:srgbClr val="FFCC66"/>
              </a:solidFill>
            </a:endParaRPr>
          </a:p>
          <a:p>
            <a:pPr>
              <a:buNone/>
            </a:pPr>
            <a:endParaRPr lang="ru-RU" sz="1000" dirty="0" smtClean="0">
              <a:solidFill>
                <a:srgbClr val="FFCC66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CC66"/>
                </a:solidFill>
              </a:rPr>
              <a:t>Программы поддержки отцовства</a:t>
            </a:r>
          </a:p>
          <a:p>
            <a:pPr>
              <a:buNone/>
            </a:pPr>
            <a:endParaRPr lang="en-US" sz="1000" dirty="0" smtClean="0">
              <a:solidFill>
                <a:srgbClr val="FFCC66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CC66"/>
                </a:solidFill>
              </a:rPr>
              <a:t>Программы поддержки компетенции родителей в разных вопросах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21375" y="1984374"/>
            <a:ext cx="3032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DEE9F0"/>
                </a:solidFill>
                <a:latin typeface="Cambria"/>
                <a:cs typeface="Cambria"/>
              </a:rPr>
              <a:t>В 2010 году 1/3 детей в Москве были рождены вне официального брака</a:t>
            </a:r>
          </a:p>
          <a:p>
            <a:endParaRPr lang="ru-RU" sz="2000" i="1" dirty="0" smtClean="0">
              <a:solidFill>
                <a:srgbClr val="DEE9F0"/>
              </a:solidFill>
              <a:latin typeface="Cambria"/>
              <a:cs typeface="Cambria"/>
            </a:endParaRPr>
          </a:p>
          <a:p>
            <a:r>
              <a:rPr lang="ru-RU" sz="2000" i="1" dirty="0" smtClean="0">
                <a:solidFill>
                  <a:srgbClr val="DEE9F0"/>
                </a:solidFill>
                <a:latin typeface="Cambria"/>
                <a:cs typeface="Cambria"/>
              </a:rPr>
              <a:t>Данные Управления ЗАГС Москвы </a:t>
            </a:r>
            <a:endParaRPr lang="en-US" sz="2000" i="1" dirty="0">
              <a:solidFill>
                <a:srgbClr val="DEE9F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Благотворительность</a:t>
            </a:r>
            <a:endParaRPr lang="ru-RU" sz="3600" dirty="0">
              <a:latin typeface="Calibri"/>
              <a:cs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24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28524" y="1600200"/>
            <a:ext cx="7880476" cy="50673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Сегодня:</a:t>
            </a:r>
          </a:p>
          <a:p>
            <a:pPr>
              <a:buNone/>
            </a:pPr>
            <a:endParaRPr lang="ru-RU" sz="1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Преобладание программ поддержки детей в проблемных ситуациях</a:t>
            </a:r>
          </a:p>
          <a:p>
            <a:pPr>
              <a:buFontTx/>
              <a:buChar char="-"/>
            </a:pPr>
            <a:endParaRPr lang="ru-RU" sz="1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ru-RU" b="1" dirty="0" smtClean="0">
                <a:solidFill>
                  <a:srgbClr val="FFCC66"/>
                </a:solidFill>
              </a:rPr>
              <a:t>Возможные программы:</a:t>
            </a:r>
            <a:endParaRPr lang="en-US" b="1" dirty="0" smtClean="0">
              <a:solidFill>
                <a:srgbClr val="FFCC66"/>
              </a:solidFill>
            </a:endParaRPr>
          </a:p>
          <a:p>
            <a:pPr>
              <a:buNone/>
            </a:pPr>
            <a:endParaRPr lang="ru-RU" sz="1000" dirty="0" smtClean="0">
              <a:solidFill>
                <a:srgbClr val="FFCC66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CC66"/>
                </a:solidFill>
              </a:rPr>
              <a:t>Программы поодержки семьи в проблемной ситуации;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CC66"/>
                </a:solidFill>
              </a:rPr>
              <a:t>Программы поддержки талантливых и одаренных детей;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CC66"/>
                </a:solidFill>
              </a:rPr>
              <a:t>Программы создания возможностей для «нормальных детей» - создание Центров увлечения; Образовательных Мега-моллов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Бизнес детских товаров</a:t>
            </a:r>
            <a:endParaRPr lang="ru-RU" sz="3600" dirty="0">
              <a:latin typeface="Calibri"/>
              <a:cs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25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"/>
          </p:nvPr>
        </p:nvSpPr>
        <p:spPr>
          <a:xfrm>
            <a:off x="628523" y="1600200"/>
            <a:ext cx="8245601" cy="50673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Сегодня:</a:t>
            </a:r>
          </a:p>
          <a:p>
            <a:pPr>
              <a:buNone/>
            </a:pPr>
            <a:endParaRPr lang="ru-RU" sz="1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Значительная часть детских товаров создается (придумывается и производится) вне России – качественные детские товары: дороги; подвержены коньюктурным колебаниям (Японские товары); несут культуру глобализированного мира</a:t>
            </a:r>
          </a:p>
          <a:p>
            <a:pPr>
              <a:buFontTx/>
              <a:buChar char="-"/>
            </a:pPr>
            <a:endParaRPr lang="ru-RU" sz="1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ru-RU" b="1" dirty="0" smtClean="0">
                <a:solidFill>
                  <a:srgbClr val="FFCC66"/>
                </a:solidFill>
              </a:rPr>
              <a:t>Возможные программы:</a:t>
            </a:r>
            <a:endParaRPr lang="en-US" b="1" dirty="0" smtClean="0">
              <a:solidFill>
                <a:srgbClr val="FFCC66"/>
              </a:solidFill>
            </a:endParaRPr>
          </a:p>
          <a:p>
            <a:pPr>
              <a:buNone/>
            </a:pPr>
            <a:endParaRPr lang="ru-RU" sz="1000" dirty="0" smtClean="0">
              <a:solidFill>
                <a:srgbClr val="FFCC66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CC66"/>
                </a:solidFill>
              </a:rPr>
              <a:t>Программы инициации создания новых предприятий в сфере;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CC66"/>
                </a:solidFill>
              </a:rPr>
              <a:t>Перенос производства иностранных товаров в Россию.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Медицина</a:t>
            </a:r>
            <a:endParaRPr lang="ru-RU" sz="3600" dirty="0">
              <a:latin typeface="Calibri"/>
              <a:cs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26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"/>
          </p:nvPr>
        </p:nvSpPr>
        <p:spPr>
          <a:xfrm>
            <a:off x="628523" y="1600200"/>
            <a:ext cx="8245601" cy="50673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Сегодня:</a:t>
            </a:r>
          </a:p>
          <a:p>
            <a:pPr>
              <a:buNone/>
            </a:pPr>
            <a:endParaRPr lang="ru-RU" sz="1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Tx/>
              <a:buChar char="-"/>
            </a:pPr>
            <a:endParaRPr lang="ru-RU" sz="1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Возможные программы:</a:t>
            </a:r>
            <a:endParaRPr lang="en-US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ru-RU" sz="1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5375" y="4365625"/>
            <a:ext cx="7674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C66"/>
                </a:solidFill>
              </a:rPr>
              <a:t>ДЛЯ ВЫВОДОВ ПОКА НЕДОСТАТОЧНО ДАННЫХ</a:t>
            </a:r>
          </a:p>
          <a:p>
            <a:r>
              <a:rPr lang="ru-RU" sz="2400" b="1" dirty="0" smtClean="0">
                <a:solidFill>
                  <a:srgbClr val="FFCC66"/>
                </a:solidFill>
              </a:rPr>
              <a:t>ТЕМА НАХОДИТСЯ В РАЗРАБОТКЕ</a:t>
            </a:r>
            <a:r>
              <a:rPr lang="en-US" sz="2400" b="1" dirty="0" smtClean="0">
                <a:solidFill>
                  <a:srgbClr val="FFCC66"/>
                </a:solidFill>
              </a:rPr>
              <a:t> </a:t>
            </a:r>
            <a:r>
              <a:rPr lang="ru-RU" sz="2400" b="1" dirty="0" smtClean="0">
                <a:solidFill>
                  <a:srgbClr val="FFCC66"/>
                </a:solidFill>
              </a:rPr>
              <a:t>ММАСС</a:t>
            </a:r>
            <a:endParaRPr lang="en-US" sz="2400" b="1" dirty="0">
              <a:solidFill>
                <a:srgbClr val="FFCC6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50" y="1873250"/>
            <a:ext cx="2825750" cy="1883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Жилье и организация среды</a:t>
            </a:r>
            <a:endParaRPr lang="ru-RU" sz="3600" dirty="0">
              <a:latin typeface="Calibri"/>
              <a:cs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27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"/>
          </p:nvPr>
        </p:nvSpPr>
        <p:spPr>
          <a:xfrm>
            <a:off x="628524" y="1600200"/>
            <a:ext cx="4689602" cy="50673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Сегодня: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Жилье и городская среда создаются без учета детей и их особенностей</a:t>
            </a:r>
          </a:p>
          <a:p>
            <a:pPr>
              <a:buNone/>
            </a:pPr>
            <a:endParaRPr lang="ru-RU" sz="1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ru-RU" b="1" dirty="0" smtClean="0">
                <a:solidFill>
                  <a:srgbClr val="FFCC66"/>
                </a:solidFill>
              </a:rPr>
              <a:t>Возможные программы:</a:t>
            </a:r>
          </a:p>
          <a:p>
            <a:pPr>
              <a:buNone/>
            </a:pPr>
            <a:r>
              <a:rPr lang="ru-RU" b="1" dirty="0" smtClean="0">
                <a:solidFill>
                  <a:srgbClr val="FFCC66"/>
                </a:solidFill>
              </a:rPr>
              <a:t>	</a:t>
            </a:r>
            <a:r>
              <a:rPr lang="ru-RU" sz="2400" dirty="0" smtClean="0">
                <a:solidFill>
                  <a:srgbClr val="FFCC66"/>
                </a:solidFill>
              </a:rPr>
              <a:t>Программы создания благоприятной среды для детей (по аналогии с инвалидами)</a:t>
            </a:r>
            <a:endParaRPr lang="en-US" sz="2400" dirty="0" smtClean="0">
              <a:solidFill>
                <a:srgbClr val="FFCC66"/>
              </a:solidFill>
            </a:endParaRPr>
          </a:p>
          <a:p>
            <a:pPr>
              <a:buNone/>
            </a:pPr>
            <a:endParaRPr lang="ru-RU" sz="1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3700" y="1651000"/>
            <a:ext cx="2130425" cy="31329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75" y="4067969"/>
            <a:ext cx="2301875" cy="1726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Миграционная политика</a:t>
            </a:r>
            <a:endParaRPr lang="ru-RU" sz="3600" dirty="0">
              <a:latin typeface="Calibri"/>
              <a:cs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28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"/>
          </p:nvPr>
        </p:nvSpPr>
        <p:spPr>
          <a:xfrm>
            <a:off x="628524" y="1600200"/>
            <a:ext cx="5340476" cy="50673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Сегодня: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Специальных программ направленных на привлечение и оседание «качественных» мигрантов нет.</a:t>
            </a: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ru-RU" sz="1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7250" y="1571625"/>
            <a:ext cx="3175000" cy="2381250"/>
          </a:xfrm>
          <a:prstGeom prst="rect">
            <a:avLst/>
          </a:prstGeom>
        </p:spPr>
      </p:pic>
      <p:sp>
        <p:nvSpPr>
          <p:cNvPr id="8" name="Content Placeholder 7"/>
          <p:cNvSpPr txBox="1">
            <a:spLocks/>
          </p:cNvSpPr>
          <p:nvPr/>
        </p:nvSpPr>
        <p:spPr bwMode="auto">
          <a:xfrm>
            <a:off x="630238" y="3387725"/>
            <a:ext cx="8513762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sz="2400" b="1" noProof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	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Возможные программы: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Char char="-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Программы по привлечению «качественных» мигрантов (желающих стать в перспективе гражданами России, с семьями, организованных через общины);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Char char="-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Программы по подготовке коренного населения (формирование дружественной для мигрантов среды; организация комфортного сожительства)</a:t>
            </a: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Char char="-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МЕДИА</a:t>
            </a:r>
            <a:endParaRPr lang="ru-RU" sz="3600" dirty="0">
              <a:latin typeface="Calibri"/>
              <a:cs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29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"/>
          </p:nvPr>
        </p:nvSpPr>
        <p:spPr>
          <a:xfrm>
            <a:off x="628523" y="1600200"/>
            <a:ext cx="4800727" cy="50673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Сегодня: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Существует большое количество догадок о том, чем отличаются дети, выросшие в медиа – среде.</a:t>
            </a:r>
          </a:p>
          <a:p>
            <a:pPr>
              <a:buNone/>
            </a:pPr>
            <a:endParaRPr lang="ru-RU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	Проведенных исследований недостаточно, чтобы говорить об эффектах медиа ответственно. Их пока слишком мало.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048" y="1781175"/>
            <a:ext cx="3374202" cy="225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4786313"/>
            <a:ext cx="4105275" cy="14859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В РОССИИ РАСПРОСТРАНЕН ДИСКУРС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«ОГРАДИТЕЛЬНОЕ ДЕТСТВО»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14875" y="4797425"/>
            <a:ext cx="4133850" cy="206057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В РАЗВИТЫХ СТРАНАХ ОСНОВНЫЕ ДИСКУРСЫ: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«КОМПЕТЕНТЕНТНОЕ ДЕТСТВО»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«ПРИКОЛЬНОЕ ДЕТСТВО»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 «ОХРАНЯЕМОЕ ДЕТСТВО»</a:t>
            </a:r>
          </a:p>
          <a:p>
            <a:pPr marL="320040" indent="-320040" algn="r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pPr>
              <a:defRPr/>
            </a:pPr>
            <a:fld id="{D4C73A35-18FD-4B7E-A83E-FDFD4EADB738}" type="slidenum">
              <a:rPr lang="ru-RU" sz="3200">
                <a:solidFill>
                  <a:srgbClr val="FFC000"/>
                </a:solidFill>
              </a:rPr>
              <a:pPr>
                <a:defRPr/>
              </a:pPr>
              <a:t>3</a:t>
            </a:fld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21510" name="Содержимое 5" descr="14232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1135" y="2466580"/>
            <a:ext cx="3229717" cy="224792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11" name="Рисунок 8" descr="ae6eff2c13b75dfab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792" y="2508934"/>
            <a:ext cx="3131683" cy="218099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Двойная стрелка влево/вправо 11"/>
          <p:cNvSpPr/>
          <p:nvPr/>
        </p:nvSpPr>
        <p:spPr>
          <a:xfrm>
            <a:off x="3598223" y="3894138"/>
            <a:ext cx="1545277" cy="5000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03169" y="1686297"/>
            <a:ext cx="6209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ОТНОШЕНИЕ К ДЕТСТВУ В РОССИИ УСТАРЕЛО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z="3600" b="1" cap="small" dirty="0" smtClean="0">
                <a:latin typeface="Calibri"/>
                <a:cs typeface="Calibri"/>
              </a:rPr>
              <a:t>Выводы из форсайта Детство 2030</a:t>
            </a:r>
            <a:endParaRPr lang="ru-RU" sz="3600" b="1" cap="small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alibri"/>
                <a:cs typeface="Calibri"/>
              </a:rPr>
              <a:t>Что можно сделать сейчас?</a:t>
            </a:r>
            <a:endParaRPr lang="ru-RU" sz="3600" dirty="0">
              <a:latin typeface="Calibri"/>
              <a:cs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30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"/>
          </p:nvPr>
        </p:nvSpPr>
        <p:spPr>
          <a:xfrm>
            <a:off x="628523" y="1600200"/>
            <a:ext cx="7658227" cy="5067300"/>
          </a:xfrm>
        </p:spPr>
        <p:txBody>
          <a:bodyPr/>
          <a:lstStyle/>
          <a:p>
            <a:pPr marL="457200" indent="-457200">
              <a:spcBef>
                <a:spcPts val="1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FFCC66"/>
                </a:solidFill>
              </a:rPr>
              <a:t>Обеспечить доступ </a:t>
            </a:r>
            <a:r>
              <a:rPr lang="ru-RU" sz="2400" smtClean="0">
                <a:solidFill>
                  <a:srgbClr val="FFCC66"/>
                </a:solidFill>
              </a:rPr>
              <a:t>к </a:t>
            </a:r>
            <a:r>
              <a:rPr lang="ru-RU" sz="2400" smtClean="0">
                <a:solidFill>
                  <a:srgbClr val="FFCC66"/>
                </a:solidFill>
              </a:rPr>
              <a:t>интернету </a:t>
            </a:r>
            <a:r>
              <a:rPr lang="ru-RU" sz="2400" dirty="0" smtClean="0">
                <a:solidFill>
                  <a:srgbClr val="FFCC66"/>
                </a:solidFill>
              </a:rPr>
              <a:t>и распространить </a:t>
            </a:r>
            <a:r>
              <a:rPr lang="en-US" sz="2400" dirty="0" smtClean="0">
                <a:solidFill>
                  <a:srgbClr val="FFCC66"/>
                </a:solidFill>
              </a:rPr>
              <a:t>$100 – </a:t>
            </a:r>
            <a:r>
              <a:rPr lang="ru-RU" sz="2400" dirty="0" smtClean="0">
                <a:solidFill>
                  <a:srgbClr val="FFCC66"/>
                </a:solidFill>
              </a:rPr>
              <a:t>компьютеры;</a:t>
            </a:r>
          </a:p>
          <a:p>
            <a:pPr marL="457200" indent="-457200">
              <a:spcBef>
                <a:spcPts val="1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FFCC66"/>
                </a:solidFill>
              </a:rPr>
              <a:t>Создавать «образовательные мегамоллы»;</a:t>
            </a:r>
          </a:p>
          <a:p>
            <a:pPr marL="457200" indent="-457200">
              <a:spcBef>
                <a:spcPts val="1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FFCC66"/>
                </a:solidFill>
              </a:rPr>
              <a:t>Создавать Большие школы (с большим числом учеников и большой территорией);</a:t>
            </a:r>
          </a:p>
          <a:p>
            <a:pPr marL="457200" indent="-457200">
              <a:spcBef>
                <a:spcPts val="1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FFCC66"/>
                </a:solidFill>
              </a:rPr>
              <a:t>Создать портал, обеспечивающий доступ к лучшим программам подготовки к ЕГЭ дистанционно;</a:t>
            </a:r>
          </a:p>
          <a:p>
            <a:pPr marL="457200" indent="-457200">
              <a:spcBef>
                <a:spcPts val="1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FFCC66"/>
                </a:solidFill>
              </a:rPr>
              <a:t>Перейти на территориальный принцип управления образованием;</a:t>
            </a:r>
          </a:p>
          <a:p>
            <a:pPr marL="457200" indent="-457200">
              <a:spcBef>
                <a:spcPts val="1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FFCC66"/>
                </a:solidFill>
              </a:rPr>
              <a:t>Инициировать программы «обустройства» родительства;</a:t>
            </a:r>
          </a:p>
          <a:p>
            <a:pPr marL="457200" indent="-457200">
              <a:spcBef>
                <a:spcPts val="100"/>
              </a:spcBef>
              <a:buFont typeface="+mj-lt"/>
              <a:buAutoNum type="arabicPeriod"/>
            </a:pPr>
            <a:r>
              <a:rPr lang="ru-RU" sz="2400" dirty="0" smtClean="0">
                <a:solidFill>
                  <a:srgbClr val="FFCC66"/>
                </a:solidFill>
              </a:rPr>
              <a:t>Сформировать программы раннего обучения (по образцу США)</a:t>
            </a:r>
          </a:p>
          <a:p>
            <a:pPr marL="457200" indent="-457200">
              <a:spcBef>
                <a:spcPts val="100"/>
              </a:spcBef>
              <a:buFont typeface="+mj-lt"/>
              <a:buAutoNum type="arabicPeriod"/>
            </a:pPr>
            <a:endParaRPr lang="ru-RU" sz="2400" dirty="0" smtClean="0">
              <a:solidFill>
                <a:srgbClr val="FFCC66"/>
              </a:solidFill>
            </a:endParaRPr>
          </a:p>
          <a:p>
            <a:pPr marL="457200" indent="-457200">
              <a:spcBef>
                <a:spcPts val="100"/>
              </a:spcBef>
              <a:buFont typeface="+mj-lt"/>
              <a:buAutoNum type="arabicPeriod"/>
            </a:pPr>
            <a:endParaRPr lang="ru-RU" sz="2400" dirty="0" smtClean="0">
              <a:solidFill>
                <a:srgbClr val="FFCC66"/>
              </a:solidFill>
            </a:endParaRPr>
          </a:p>
          <a:p>
            <a:pPr>
              <a:spcBef>
                <a:spcPts val="100"/>
              </a:spcBef>
              <a:buNone/>
            </a:pP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ru-RU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98488" y="4308475"/>
            <a:ext cx="8153400" cy="990600"/>
          </a:xfrm>
        </p:spPr>
        <p:txBody>
          <a:bodyPr/>
          <a:lstStyle/>
          <a:p>
            <a:pPr algn="ctr"/>
            <a:r>
              <a:rPr lang="ru-RU" sz="3600" dirty="0" smtClean="0">
                <a:latin typeface="Calibri"/>
                <a:cs typeface="Calibri"/>
              </a:rPr>
              <a:t>СПАСИБО ЗА ВНИМАНИЕ</a:t>
            </a:r>
            <a:br>
              <a:rPr lang="ru-RU" sz="3600" dirty="0" smtClean="0">
                <a:latin typeface="Calibri"/>
                <a:cs typeface="Calibri"/>
              </a:rPr>
            </a:br>
            <a:endParaRPr lang="ru-RU" sz="3600" dirty="0">
              <a:latin typeface="Calibri"/>
              <a:cs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31</a:t>
            </a:fld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9" name="Содержимое 5" descr="14232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8635" y="2069705"/>
            <a:ext cx="3229717" cy="224792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8488" y="4841875"/>
            <a:ext cx="8545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C66"/>
                </a:solidFill>
              </a:rPr>
              <a:t>Материалы по форсайту «Детство 2030» можно увидеть здесь: </a:t>
            </a:r>
            <a:r>
              <a:rPr lang="en-US" dirty="0" smtClean="0">
                <a:solidFill>
                  <a:srgbClr val="FFCC66"/>
                </a:solidFill>
                <a:hlinkClick r:id="rId3"/>
              </a:rPr>
              <a:t>http://detstvo2030.ru/</a:t>
            </a:r>
            <a:endParaRPr lang="en-US" dirty="0" smtClean="0">
              <a:solidFill>
                <a:srgbClr val="FFCC66"/>
              </a:solidFill>
            </a:endParaRPr>
          </a:p>
          <a:p>
            <a:endParaRPr lang="en-US" dirty="0" smtClean="0">
              <a:solidFill>
                <a:srgbClr val="FFCC66"/>
              </a:solidFill>
            </a:endParaRPr>
          </a:p>
          <a:p>
            <a:r>
              <a:rPr lang="ru-RU" dirty="0" smtClean="0">
                <a:solidFill>
                  <a:srgbClr val="FFCC66"/>
                </a:solidFill>
              </a:rPr>
              <a:t>Концепцию территориальной организации образования можно прочитать здесь: </a:t>
            </a:r>
            <a:r>
              <a:rPr lang="en-US" dirty="0" smtClean="0">
                <a:solidFill>
                  <a:srgbClr val="FFCC66"/>
                </a:solidFill>
                <a:hlinkClick r:id="rId4"/>
              </a:rPr>
              <a:t>http://www.mmass.ru/pages/1/#School</a:t>
            </a:r>
            <a:endParaRPr lang="en-US" dirty="0">
              <a:solidFill>
                <a:srgbClr val="FF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small" dirty="0" smtClean="0">
                <a:latin typeface="Calibri"/>
                <a:cs typeface="Calibri"/>
              </a:rPr>
              <a:t>Что создает ДЕТСТВО в России</a:t>
            </a:r>
            <a:r>
              <a:rPr lang="en-US" sz="3600" b="1" cap="small" dirty="0" smtClean="0">
                <a:latin typeface="Calibri"/>
                <a:cs typeface="Calibri"/>
              </a:rPr>
              <a:t>?</a:t>
            </a:r>
            <a:endParaRPr lang="en-US" sz="3600" b="1" cap="small" dirty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EA0A02A-E6F8-4951-B6D9-41703B08AAB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pSp>
        <p:nvGrpSpPr>
          <p:cNvPr id="37" name="Group 36"/>
          <p:cNvGrpSpPr/>
          <p:nvPr/>
        </p:nvGrpSpPr>
        <p:grpSpPr>
          <a:xfrm>
            <a:off x="36513" y="1920875"/>
            <a:ext cx="8785839" cy="4826001"/>
            <a:chOff x="36513" y="1920875"/>
            <a:chExt cx="8785839" cy="4826001"/>
          </a:xfrm>
        </p:grpSpPr>
        <p:sp>
          <p:nvSpPr>
            <p:cNvPr id="35" name="Teardrop 34"/>
            <p:cNvSpPr/>
            <p:nvPr/>
          </p:nvSpPr>
          <p:spPr>
            <a:xfrm>
              <a:off x="269875" y="4460876"/>
              <a:ext cx="2714625" cy="2286000"/>
            </a:xfrm>
            <a:prstGeom prst="teardrop">
              <a:avLst/>
            </a:prstGeom>
            <a:solidFill>
              <a:srgbClr val="FF8000"/>
            </a:solidFill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u="sng" dirty="0" smtClean="0">
                  <a:latin typeface="Arial"/>
                  <a:cs typeface="Arial"/>
                </a:rPr>
                <a:t>МЕДИА</a:t>
              </a:r>
            </a:p>
            <a:p>
              <a:pPr algn="ctr"/>
              <a:endParaRPr lang="ru-RU" dirty="0" smtClean="0">
                <a:latin typeface="Arial"/>
                <a:cs typeface="Arial"/>
              </a:endParaRPr>
            </a:p>
            <a:p>
              <a:pPr algn="ctr"/>
              <a:r>
                <a:rPr lang="ru-RU" dirty="0" smtClean="0">
                  <a:latin typeface="Arial"/>
                  <a:cs typeface="Arial"/>
                </a:rPr>
                <a:t>Телевидение + Реклама + Интернет + Компьютерные игры + ...</a:t>
              </a:r>
              <a:endParaRPr lang="en-US" dirty="0">
                <a:latin typeface="Arial"/>
                <a:cs typeface="Arial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9275" y="2854325"/>
              <a:ext cx="3101975" cy="2073140"/>
            </a:xfrm>
            <a:prstGeom prst="rect">
              <a:avLst/>
            </a:prstGeom>
          </p:spPr>
        </p:pic>
        <p:sp>
          <p:nvSpPr>
            <p:cNvPr id="11" name="Process 10"/>
            <p:cNvSpPr/>
            <p:nvPr/>
          </p:nvSpPr>
          <p:spPr>
            <a:xfrm>
              <a:off x="2984500" y="2762250"/>
              <a:ext cx="3349625" cy="2254250"/>
            </a:xfrm>
            <a:prstGeom prst="flowChartProcess">
              <a:avLst/>
            </a:prstGeom>
            <a:noFill/>
            <a:ln w="51308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81375" y="1920875"/>
              <a:ext cx="2630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cap="small" dirty="0" smtClean="0">
                  <a:solidFill>
                    <a:schemeClr val="bg1"/>
                  </a:solidFill>
                </a:rPr>
                <a:t>Система образования</a:t>
              </a:r>
              <a:endParaRPr lang="en-US" b="1" cap="small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175000" y="2270125"/>
              <a:ext cx="2968625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2"/>
            </p:cNvCxnSpPr>
            <p:nvPr/>
          </p:nvCxnSpPr>
          <p:spPr>
            <a:xfrm rot="16200000" flipH="1">
              <a:off x="4452439" y="2534166"/>
              <a:ext cx="487918" cy="0"/>
            </a:xfrm>
            <a:prstGeom prst="straightConnector1">
              <a:avLst/>
            </a:prstGeom>
            <a:ln w="4445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498205" y="2724150"/>
              <a:ext cx="88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cap="small" dirty="0" smtClean="0">
                  <a:solidFill>
                    <a:schemeClr val="bg1"/>
                  </a:solidFill>
                </a:rPr>
                <a:t>Семья</a:t>
              </a:r>
              <a:endParaRPr lang="en-US" b="1" cap="small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0800000">
              <a:off x="6508750" y="3143250"/>
              <a:ext cx="2190750" cy="1588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523605" y="3352800"/>
              <a:ext cx="1298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cap="small" dirty="0" smtClean="0">
                  <a:solidFill>
                    <a:schemeClr val="bg1"/>
                  </a:solidFill>
                </a:rPr>
                <a:t>Медицина</a:t>
              </a:r>
              <a:endParaRPr lang="en-US" b="1" cap="small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>
              <a:off x="6534150" y="3740150"/>
              <a:ext cx="2190750" cy="1588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3168650" y="5565775"/>
              <a:ext cx="2968625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4430214" y="5321816"/>
              <a:ext cx="487918" cy="0"/>
            </a:xfrm>
            <a:prstGeom prst="straightConnector1">
              <a:avLst/>
            </a:prstGeom>
            <a:ln w="44450">
              <a:solidFill>
                <a:schemeClr val="bg1"/>
              </a:solidFill>
              <a:headEnd type="arrow"/>
              <a:tailEnd type="none"/>
            </a:ln>
            <a:effectLst>
              <a:outerShdw blurRad="38100" dist="30000" dir="5400000" rotWithShape="0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184525" y="5740400"/>
              <a:ext cx="29798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cap="small" dirty="0" smtClean="0">
                  <a:solidFill>
                    <a:schemeClr val="bg1"/>
                  </a:solidFill>
                </a:rPr>
                <a:t>Состав населения</a:t>
              </a:r>
            </a:p>
            <a:p>
              <a:pPr algn="ctr"/>
              <a:r>
                <a:rPr lang="ru-RU" b="1" cap="small" dirty="0" smtClean="0">
                  <a:solidFill>
                    <a:schemeClr val="bg1"/>
                  </a:solidFill>
                </a:rPr>
                <a:t>(Демография и миграция)</a:t>
              </a:r>
              <a:endParaRPr lang="en-US" b="1" cap="small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0800000">
              <a:off x="327025" y="3105150"/>
              <a:ext cx="2190750" cy="1588"/>
            </a:xfrm>
            <a:prstGeom prst="straightConnector1">
              <a:avLst/>
            </a:prstGeom>
            <a:ln w="50800">
              <a:solidFill>
                <a:schemeClr val="bg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8738" y="2622550"/>
              <a:ext cx="2515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cap="small" dirty="0" smtClean="0">
                  <a:solidFill>
                    <a:schemeClr val="bg1"/>
                  </a:solidFill>
                </a:rPr>
                <a:t>Социальные службы</a:t>
              </a:r>
              <a:endParaRPr lang="en-US" b="1" cap="small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>
              <a:off x="6559550" y="4289425"/>
              <a:ext cx="2190750" cy="1588"/>
            </a:xfrm>
            <a:prstGeom prst="straightConnector1">
              <a:avLst/>
            </a:prstGeom>
            <a:ln w="50800"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533130" y="3902075"/>
              <a:ext cx="911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cap="small" dirty="0" smtClean="0">
                  <a:solidFill>
                    <a:schemeClr val="bg1"/>
                  </a:solidFill>
                </a:rPr>
                <a:t>Жилье</a:t>
              </a:r>
              <a:endParaRPr lang="en-US" b="1" cap="small" dirty="0">
                <a:solidFill>
                  <a:schemeClr val="bg1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10800000">
              <a:off x="320675" y="3702050"/>
              <a:ext cx="2190750" cy="1588"/>
            </a:xfrm>
            <a:prstGeom prst="straightConnector1">
              <a:avLst/>
            </a:prstGeom>
            <a:ln w="50800">
              <a:solidFill>
                <a:schemeClr val="bg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6513" y="3267075"/>
              <a:ext cx="2893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cap="small" dirty="0" smtClean="0">
                  <a:solidFill>
                    <a:schemeClr val="bg1"/>
                  </a:solidFill>
                </a:rPr>
                <a:t>Бизнес детских товаров</a:t>
              </a:r>
              <a:endParaRPr lang="en-US" b="1" cap="small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10800000">
              <a:off x="314325" y="4251325"/>
              <a:ext cx="2190750" cy="1588"/>
            </a:xfrm>
            <a:prstGeom prst="straightConnector1">
              <a:avLst/>
            </a:prstGeom>
            <a:ln w="50800">
              <a:solidFill>
                <a:schemeClr val="bg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038" y="3832225"/>
              <a:ext cx="2650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cap="small" dirty="0" smtClean="0">
                  <a:solidFill>
                    <a:schemeClr val="bg1"/>
                  </a:solidFill>
                </a:rPr>
                <a:t>Благотворительность</a:t>
              </a:r>
              <a:endParaRPr lang="en-US" b="1" cap="small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Россию ждет ряд собственных кризисов.</a:t>
            </a:r>
          </a:p>
          <a:p>
            <a:pPr indent="-46038"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151906"/>
            <a:ext cx="598488" cy="364157"/>
          </a:xfrm>
        </p:spPr>
        <p:txBody>
          <a:bodyPr>
            <a:noAutofit/>
          </a:bodyPr>
          <a:lstStyle/>
          <a:p>
            <a:pPr>
              <a:defRPr/>
            </a:pPr>
            <a:fld id="{ECB4EB07-DB56-499C-B35A-1DD77E3E4282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5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7" name="Блок-схема: внутренняя память 6"/>
          <p:cNvSpPr/>
          <p:nvPr/>
        </p:nvSpPr>
        <p:spPr>
          <a:xfrm>
            <a:off x="700088" y="2420143"/>
            <a:ext cx="7707312" cy="3560763"/>
          </a:xfrm>
          <a:prstGeom prst="flowChartInternalStorag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73050">
              <a:buFont typeface="Wingdings" pitchFamily="2" charset="2"/>
              <a:buChar char="Ø"/>
              <a:defRPr/>
            </a:pP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Смена поколений (основные места во власти, в бизнесе и т.д. займет поколение людей, не живших при Советском Союзе и не имеющих ценности великой державы)</a:t>
            </a:r>
          </a:p>
          <a:p>
            <a:pPr indent="273050">
              <a:buFont typeface="Wingdings" pitchFamily="2" charset="2"/>
              <a:buChar char="Ø"/>
              <a:defRPr/>
            </a:pP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Смена электората – политика не сможет ориентироваться на пенсионеров советской эпохи</a:t>
            </a:r>
          </a:p>
          <a:p>
            <a:pPr indent="273050">
              <a:buFont typeface="Wingdings" pitchFamily="2" charset="2"/>
              <a:buChar char="Ø"/>
              <a:defRPr/>
            </a:pP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Единовременный (за 2-3 года) выход из строя технологического оборудования и инфраструктур, созданных в советское время</a:t>
            </a:r>
          </a:p>
          <a:p>
            <a:pPr indent="273050">
              <a:buFont typeface="Wingdings" pitchFamily="2" charset="2"/>
              <a:buChar char="Ø"/>
              <a:defRPr/>
            </a:pP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Демографический спад (резкое снижение количества трудоспособного населения)</a:t>
            </a:r>
          </a:p>
          <a:p>
            <a:pPr indent="273050">
              <a:buFont typeface="Wingdings" pitchFamily="2" charset="2"/>
              <a:buChar char="Ø"/>
              <a:defRPr/>
            </a:pP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Вынужденная трудовая иммиграция</a:t>
            </a:r>
          </a:p>
          <a:p>
            <a:pPr indent="273050">
              <a:buFont typeface="Wingdings" pitchFamily="2" charset="2"/>
              <a:buChar char="Ø"/>
              <a:defRPr/>
            </a:pP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Давление новых экономических гигантов (Китай, Индия, Объединенная Европа)</a:t>
            </a:r>
          </a:p>
          <a:p>
            <a:pPr indent="273050">
              <a:buFont typeface="Wingdings" pitchFamily="2" charset="2"/>
              <a:buChar char="Ø"/>
              <a:defRPr/>
            </a:pP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Резкое падение доходов от нефти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33550" y="2482253"/>
            <a:ext cx="16271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2012-2016 гг.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sz="3600" b="1" cap="small" dirty="0" smtClean="0">
                <a:latin typeface="Calibri"/>
                <a:cs typeface="Calibri"/>
              </a:rPr>
              <a:t>Что будет влиять на состояние институтов детства?</a:t>
            </a:r>
            <a:endParaRPr lang="en-US" sz="3600" b="1" cap="small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187532"/>
            <a:ext cx="598488" cy="328531"/>
          </a:xfrm>
        </p:spPr>
        <p:txBody>
          <a:bodyPr>
            <a:noAutofit/>
          </a:bodyPr>
          <a:lstStyle/>
          <a:p>
            <a:pPr>
              <a:defRPr/>
            </a:pPr>
            <a:fld id="{16E2EFBF-4277-4AE8-BF4D-FE1E1976A02B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6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7" name="Блок-схема: внутренняя память 6"/>
          <p:cNvSpPr/>
          <p:nvPr/>
        </p:nvSpPr>
        <p:spPr>
          <a:xfrm>
            <a:off x="676399" y="2362881"/>
            <a:ext cx="7648575" cy="3384550"/>
          </a:xfrm>
          <a:prstGeom prst="flowChartInternalStorag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73050">
              <a:buFont typeface="Wingdings" pitchFamily="2" charset="2"/>
              <a:buChar char="Ø"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Новый демографический спад</a:t>
            </a:r>
          </a:p>
          <a:p>
            <a:pPr indent="273050">
              <a:buFont typeface="Wingdings" pitchFamily="2" charset="2"/>
              <a:buChar char="Ø"/>
              <a:defRPr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indent="273050">
              <a:buFont typeface="Wingdings" pitchFamily="2" charset="2"/>
              <a:buChar char="Ø"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Изменение мирового экономического порядка – господство инновационной экономики</a:t>
            </a:r>
          </a:p>
          <a:p>
            <a:pPr indent="273050">
              <a:buFont typeface="Wingdings" pitchFamily="2" charset="2"/>
              <a:buChar char="Ø"/>
              <a:defRPr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indent="273050">
              <a:buFont typeface="Wingdings" pitchFamily="2" charset="2"/>
              <a:buChar char="Ø"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Рост экономической и политической силы «Нового мира» (Индия, Китай), практически полное освоение «Новым миром» промышленности</a:t>
            </a:r>
          </a:p>
          <a:p>
            <a:pPr indent="273050">
              <a:buFont typeface="Wingdings" pitchFamily="2" charset="2"/>
              <a:buChar char="Ø"/>
              <a:defRPr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indent="273050">
              <a:buFont typeface="Wingdings" pitchFamily="2" charset="2"/>
              <a:buChar char="Ø"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Угроза превращения России в «мировую помойку»</a:t>
            </a:r>
          </a:p>
          <a:p>
            <a:pPr indent="273050">
              <a:buFont typeface="Wingdings" pitchFamily="2" charset="2"/>
              <a:buChar char="Ø"/>
              <a:defRPr/>
            </a:pPr>
            <a:endParaRPr lang="ru-RU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indent="273050">
              <a:buFont typeface="Wingdings" pitchFamily="2" charset="2"/>
              <a:buChar char="Ø"/>
              <a:defRPr/>
            </a:pPr>
            <a:endParaRPr lang="ru-RU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4375" y="2410444"/>
            <a:ext cx="1625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2030-2040 гг.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sz="3600" b="1" cap="small" dirty="0" smtClean="0">
                <a:latin typeface="Calibri"/>
                <a:cs typeface="Calibri"/>
              </a:rPr>
              <a:t>Что будет влиять на состояние институтов детства?</a:t>
            </a:r>
            <a:endParaRPr lang="en-US" sz="3600" b="1" cap="small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sz="1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Основные МИРОВЫЕ тенденции: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000" dirty="0" smtClean="0">
              <a:solidFill>
                <a:schemeClr val="bg1"/>
              </a:solidFill>
            </a:endParaRPr>
          </a:p>
          <a:p>
            <a:pPr marL="0" indent="3556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C000"/>
                </a:solidFill>
              </a:rPr>
              <a:t>Гуманитаризация технологий </a:t>
            </a:r>
            <a:r>
              <a:rPr lang="ru-RU" sz="2400" dirty="0" smtClean="0">
                <a:solidFill>
                  <a:schemeClr val="bg1"/>
                </a:solidFill>
              </a:rPr>
              <a:t>(человек осваивает новые технологии все быстрее, все большее количество людей включается в этот процесс).</a:t>
            </a:r>
          </a:p>
          <a:p>
            <a:pPr marL="0" indent="355600">
              <a:buNone/>
            </a:pPr>
            <a:endParaRPr lang="ru-RU" sz="1000" dirty="0" smtClean="0">
              <a:solidFill>
                <a:schemeClr val="bg1"/>
              </a:solidFill>
            </a:endParaRPr>
          </a:p>
          <a:p>
            <a:pPr marL="0" indent="3556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C000"/>
                </a:solidFill>
              </a:rPr>
              <a:t>Деинституционализация</a:t>
            </a:r>
            <a:r>
              <a:rPr lang="ru-RU" sz="2400" dirty="0" smtClean="0">
                <a:solidFill>
                  <a:schemeClr val="bg1"/>
                </a:solidFill>
              </a:rPr>
              <a:t> (расширение и развитие разнообразных вне институциональных сфер жизни: «протребительство», самозанятость, самоорганизация).</a:t>
            </a:r>
          </a:p>
          <a:p>
            <a:pPr marL="0" indent="355600">
              <a:buNone/>
            </a:pPr>
            <a:endParaRPr lang="ru-RU" sz="1000" dirty="0" smtClean="0">
              <a:solidFill>
                <a:schemeClr val="bg1"/>
              </a:solidFill>
            </a:endParaRPr>
          </a:p>
          <a:p>
            <a:pPr marL="0" indent="3556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C000"/>
                </a:solidFill>
              </a:rPr>
              <a:t>Конкуренция за будущее </a:t>
            </a:r>
            <a:r>
              <a:rPr lang="ru-RU" sz="2400" dirty="0" smtClean="0">
                <a:solidFill>
                  <a:schemeClr val="bg1"/>
                </a:solidFill>
              </a:rPr>
              <a:t>(футурология, проект «</a:t>
            </a:r>
            <a:r>
              <a:rPr lang="en-US" sz="2400" dirty="0" smtClean="0">
                <a:solidFill>
                  <a:schemeClr val="bg1"/>
                </a:solidFill>
              </a:rPr>
              <a:t>Millennium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и т.д.)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1" y="1199408"/>
            <a:ext cx="748145" cy="316655"/>
          </a:xfrm>
        </p:spPr>
        <p:txBody>
          <a:bodyPr>
            <a:noAutofit/>
          </a:bodyPr>
          <a:lstStyle/>
          <a:p>
            <a:pPr>
              <a:defRPr/>
            </a:pPr>
            <a:fld id="{9D8C319B-581D-4545-98F3-7E0697032575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7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80975"/>
            <a:ext cx="8153400" cy="990600"/>
          </a:xfrm>
        </p:spPr>
        <p:txBody>
          <a:bodyPr/>
          <a:lstStyle/>
          <a:p>
            <a:r>
              <a:rPr lang="ru-RU" sz="3600" b="1" cap="small" dirty="0" smtClean="0">
                <a:latin typeface="Calibri"/>
                <a:cs typeface="Calibri"/>
              </a:rPr>
              <a:t>Что будет влиять на состояние институтов детства?</a:t>
            </a:r>
            <a:endParaRPr lang="en-US" sz="3600" b="1" cap="small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8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sz="3600" b="1" cap="small" dirty="0" smtClean="0">
                <a:latin typeface="Calibri"/>
                <a:cs typeface="Calibri"/>
              </a:rPr>
              <a:t>Вероятные сценарии до 2030 года</a:t>
            </a:r>
            <a:endParaRPr lang="en-US" sz="3600" b="1" cap="small" dirty="0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3364" y="3841750"/>
            <a:ext cx="1084262" cy="58737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2011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904875" y="2032000"/>
            <a:ext cx="2317750" cy="2047875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 остается как сейчас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930275" y="4184650"/>
            <a:ext cx="2318400" cy="204840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Начинаются процессы изменения институтов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1" idx="6"/>
            <a:endCxn id="17" idx="1"/>
          </p:cNvCxnSpPr>
          <p:nvPr/>
        </p:nvCxnSpPr>
        <p:spPr>
          <a:xfrm flipV="1">
            <a:off x="3222625" y="2838450"/>
            <a:ext cx="2270125" cy="2174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492750" y="1724025"/>
            <a:ext cx="3460749" cy="222885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НЕГАТИВНЫЙ СЦЕНАРИЙ</a:t>
            </a:r>
          </a:p>
          <a:p>
            <a:pPr>
              <a:buFontTx/>
              <a:buChar char="-"/>
            </a:pPr>
            <a:r>
              <a:rPr lang="ru-RU" dirty="0" smtClean="0"/>
              <a:t> Неуправляемая миграция</a:t>
            </a:r>
          </a:p>
          <a:p>
            <a:pPr>
              <a:buFontTx/>
              <a:buChar char="-"/>
            </a:pPr>
            <a:r>
              <a:rPr lang="ru-RU" dirty="0" smtClean="0"/>
              <a:t> Маргинализация значительной части населения</a:t>
            </a:r>
          </a:p>
          <a:p>
            <a:pPr>
              <a:buFontTx/>
              <a:buChar char="-"/>
            </a:pPr>
            <a:r>
              <a:rPr lang="ru-RU" dirty="0" smtClean="0"/>
              <a:t> Снижение среднего уровня интеллектуального слоя страны</a:t>
            </a:r>
          </a:p>
          <a:p>
            <a:pPr>
              <a:buFontTx/>
              <a:buChar char="-"/>
            </a:pPr>
            <a:r>
              <a:rPr lang="ru-RU" dirty="0" smtClean="0"/>
              <a:t> Превращение в «мировую помойку»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486400" y="4178300"/>
            <a:ext cx="3460749" cy="222885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ПОЗИТИВНЫЙ СЦЕНАРИЙ</a:t>
            </a:r>
          </a:p>
          <a:p>
            <a:pPr>
              <a:buFontTx/>
              <a:buChar char="-"/>
            </a:pPr>
            <a:r>
              <a:rPr lang="ru-RU" dirty="0" smtClean="0"/>
              <a:t> Качественная миграция</a:t>
            </a:r>
          </a:p>
          <a:p>
            <a:pPr>
              <a:buFontTx/>
              <a:buChar char="-"/>
            </a:pPr>
            <a:r>
              <a:rPr lang="ru-RU" dirty="0" smtClean="0"/>
              <a:t> Омоложение нации</a:t>
            </a:r>
          </a:p>
          <a:p>
            <a:pPr>
              <a:buFontTx/>
              <a:buChar char="-"/>
            </a:pPr>
            <a:r>
              <a:rPr lang="ru-RU" dirty="0" smtClean="0"/>
              <a:t> Максимальное оснащение Детства</a:t>
            </a:r>
          </a:p>
          <a:p>
            <a:pPr>
              <a:buFontTx/>
              <a:buChar char="-"/>
            </a:pPr>
            <a:r>
              <a:rPr lang="ru-RU" dirty="0" smtClean="0"/>
              <a:t> Перераспределение общественного богатства в пользу детства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279775" y="5208588"/>
            <a:ext cx="2181225" cy="2160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187532"/>
            <a:ext cx="688769" cy="328531"/>
          </a:xfrm>
        </p:spPr>
        <p:txBody>
          <a:bodyPr>
            <a:noAutofit/>
          </a:bodyPr>
          <a:lstStyle/>
          <a:p>
            <a:pPr>
              <a:defRPr/>
            </a:pPr>
            <a:fld id="{9EA0A02A-E6F8-4951-B6D9-41703B08AABD}" type="slidenum">
              <a:rPr lang="ru-RU" sz="3200" smtClean="0">
                <a:solidFill>
                  <a:srgbClr val="FFC000"/>
                </a:solidFill>
              </a:rPr>
              <a:pPr>
                <a:defRPr/>
              </a:pPr>
              <a:t>9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ru-RU" sz="3600" b="1" cap="small" dirty="0" smtClean="0">
                <a:latin typeface="Calibri"/>
                <a:cs typeface="Calibri"/>
              </a:rPr>
              <a:t>С чем не справится школа?</a:t>
            </a:r>
            <a:endParaRPr lang="en-US" sz="3600" b="1" cap="small" dirty="0">
              <a:latin typeface="Calibri"/>
              <a:cs typeface="Calibri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975477" cy="449580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rgbClr val="FFFFFF"/>
                </a:solidFill>
              </a:rPr>
              <a:t>Миграция: превращение вновь пребывающего населения в граждан России</a:t>
            </a:r>
          </a:p>
          <a:p>
            <a:pPr>
              <a:buFontTx/>
              <a:buChar char="-"/>
            </a:pPr>
            <a:endParaRPr lang="ru-RU" sz="1000" dirty="0" smtClean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FFFF"/>
                </a:solidFill>
              </a:rPr>
              <a:t>Технологическая революция: переход на экранные (вне-текстовые конструкции)</a:t>
            </a:r>
          </a:p>
          <a:p>
            <a:pPr>
              <a:buFontTx/>
              <a:buChar char="-"/>
            </a:pPr>
            <a:endParaRPr lang="ru-RU" sz="1000" dirty="0" smtClean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FFFF"/>
                </a:solidFill>
              </a:rPr>
              <a:t>Нарастающая потеря интереса: педагогический метод проигрывает альтернативным занятиям </a:t>
            </a:r>
          </a:p>
          <a:p>
            <a:pPr>
              <a:buFontTx/>
              <a:buChar char="-"/>
            </a:pPr>
            <a:endParaRPr lang="ru-RU" sz="1000" dirty="0" smtClean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FFFF"/>
                </a:solidFill>
              </a:rPr>
              <a:t>Организация системы раннего образования (</a:t>
            </a:r>
            <a:r>
              <a:rPr lang="en-US" sz="2400" dirty="0" smtClean="0">
                <a:solidFill>
                  <a:srgbClr val="FFFFFF"/>
                </a:solidFill>
              </a:rPr>
              <a:t>Early childhood education)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2725" y="1694541"/>
            <a:ext cx="2025650" cy="1496334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9925" y="3365500"/>
            <a:ext cx="1917699" cy="1437247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7675" y="5000625"/>
            <a:ext cx="1983946" cy="1349375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3358</TotalTime>
  <Words>920</Words>
  <Application>Microsoft Office PowerPoint</Application>
  <PresentationFormat>Экран (4:3)</PresentationFormat>
  <Paragraphs>328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Обычная</vt:lpstr>
      <vt:lpstr>Вызовы современному российскому обществу и школе со стороны детства</vt:lpstr>
      <vt:lpstr>Выводы из форсайта Детство 2030</vt:lpstr>
      <vt:lpstr>Выводы из форсайта Детство 2030</vt:lpstr>
      <vt:lpstr>Что создает ДЕТСТВО в России?</vt:lpstr>
      <vt:lpstr>Что будет влиять на состояние институтов детства?</vt:lpstr>
      <vt:lpstr>Что будет влиять на состояние институтов детства?</vt:lpstr>
      <vt:lpstr>Что будет влиять на состояние институтов детства?</vt:lpstr>
      <vt:lpstr>Вероятные сценарии до 2030 года</vt:lpstr>
      <vt:lpstr>С чем не справится школа?</vt:lpstr>
      <vt:lpstr>Образование сегодня</vt:lpstr>
      <vt:lpstr>Образование сегодня</vt:lpstr>
      <vt:lpstr>Образование сегодня</vt:lpstr>
      <vt:lpstr>Образование сегодня</vt:lpstr>
      <vt:lpstr>Что можно сделать с образованием?</vt:lpstr>
      <vt:lpstr>Что можно сделать с образованием?</vt:lpstr>
      <vt:lpstr>Что можно сделать с образованием?</vt:lpstr>
      <vt:lpstr>Состояние социальных служб сегодня</vt:lpstr>
      <vt:lpstr>Что можно сделать с социальными службами?</vt:lpstr>
      <vt:lpstr>Что можно сделать с социальными службами?</vt:lpstr>
      <vt:lpstr>Состояние семьи</vt:lpstr>
      <vt:lpstr>Возможные программы поддержки семьи</vt:lpstr>
      <vt:lpstr>Состояние семьи</vt:lpstr>
      <vt:lpstr>Возможные программы поддержки воспитательной функции семей</vt:lpstr>
      <vt:lpstr>Благотворительность</vt:lpstr>
      <vt:lpstr>Бизнес детских товаров</vt:lpstr>
      <vt:lpstr>Медицина</vt:lpstr>
      <vt:lpstr>Жилье и организация среды</vt:lpstr>
      <vt:lpstr>Миграционная политика</vt:lpstr>
      <vt:lpstr>МЕДИА</vt:lpstr>
      <vt:lpstr>Что можно сделать сейчас?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Дорожная карта  «Детство 2030»</dc:title>
  <dc:creator>Машка</dc:creator>
  <cp:lastModifiedBy>USER</cp:lastModifiedBy>
  <cp:revision>61</cp:revision>
  <dcterms:created xsi:type="dcterms:W3CDTF">2011-04-22T17:03:41Z</dcterms:created>
  <dcterms:modified xsi:type="dcterms:W3CDTF">2011-04-26T14:00:03Z</dcterms:modified>
</cp:coreProperties>
</file>